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8" r:id="rId3"/>
  </p:sldMasterIdLst>
  <p:sldIdLst>
    <p:sldId id="256" r:id="rId4"/>
    <p:sldId id="292" r:id="rId5"/>
    <p:sldId id="286" r:id="rId6"/>
    <p:sldId id="296" r:id="rId7"/>
    <p:sldId id="271" r:id="rId8"/>
    <p:sldId id="283" r:id="rId9"/>
    <p:sldId id="262" r:id="rId10"/>
    <p:sldId id="288" r:id="rId11"/>
    <p:sldId id="27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126B3BA-152C-4D7B-A5E9-C50A10254D75}">
          <p14:sldIdLst>
            <p14:sldId id="256"/>
          </p14:sldIdLst>
        </p14:section>
        <p14:section name="Section sans titre" id="{1ABACBF1-0012-415D-843F-B1908A375314}">
          <p14:sldIdLst>
            <p14:sldId id="292"/>
            <p14:sldId id="286"/>
            <p14:sldId id="296"/>
            <p14:sldId id="271"/>
            <p14:sldId id="283"/>
            <p14:sldId id="262"/>
            <p14:sldId id="288"/>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6" d="100"/>
          <a:sy n="116" d="100"/>
        </p:scale>
        <p:origin x="3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876508" y="1678578"/>
            <a:ext cx="9144000" cy="1909763"/>
          </a:xfrm>
          <a:prstGeom prst="rect">
            <a:avLst/>
          </a:prstGeom>
        </p:spPr>
        <p:txBody>
          <a:bodyPr anchor="b"/>
          <a:lstStyle>
            <a:lvl1pPr algn="ctr">
              <a:defRPr sz="6000" b="1">
                <a:solidFill>
                  <a:schemeClr val="bg1"/>
                </a:solidFill>
                <a:latin typeface="+mn-lt"/>
              </a:defRPr>
            </a:lvl1pPr>
          </a:lstStyle>
          <a:p>
            <a:r>
              <a:rPr lang="fr-FR" smtClean="0"/>
              <a:t>Modifiez le style du titre</a:t>
            </a:r>
            <a:endParaRPr lang="en-US" dirty="0"/>
          </a:p>
        </p:txBody>
      </p:sp>
      <p:sp>
        <p:nvSpPr>
          <p:cNvPr id="3" name="Subtitle 2"/>
          <p:cNvSpPr>
            <a:spLocks noGrp="1"/>
          </p:cNvSpPr>
          <p:nvPr>
            <p:ph type="subTitle" idx="1"/>
          </p:nvPr>
        </p:nvSpPr>
        <p:spPr>
          <a:xfrm>
            <a:off x="450167" y="5179423"/>
            <a:ext cx="7443819" cy="760956"/>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Tree>
    <p:extLst>
      <p:ext uri="{BB962C8B-B14F-4D97-AF65-F5344CB8AC3E}">
        <p14:creationId xmlns:p14="http://schemas.microsoft.com/office/powerpoint/2010/main" val="32331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838200" y="1825625"/>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D985FCDD-576D-4E9C-8D7B-D855161E5C89}" type="datetimeFigureOut">
              <a:rPr lang="fr-FR" smtClean="0"/>
              <a:t>11/10/2021</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300870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D985FCDD-576D-4E9C-8D7B-D855161E5C89}" type="datetimeFigureOut">
              <a:rPr lang="fr-FR" smtClean="0"/>
              <a:t>11/10/2021</a:t>
            </a:fld>
            <a:endParaRPr lang="fr-FR"/>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34523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0"/>
            <a:ext cx="10363200" cy="1909763"/>
          </a:xfrm>
          <a:prstGeom prst="rect">
            <a:avLst/>
          </a:prstGeo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Tree>
    <p:extLst>
      <p:ext uri="{BB962C8B-B14F-4D97-AF65-F5344CB8AC3E}">
        <p14:creationId xmlns:p14="http://schemas.microsoft.com/office/powerpoint/2010/main" val="205849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1752"/>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14" name="Image 13">
            <a:extLst>
              <a:ext uri="{FF2B5EF4-FFF2-40B4-BE49-F238E27FC236}">
                <a16:creationId xmlns:a16="http://schemas.microsoft.com/office/drawing/2014/main" xmlns="" id="{235F28A9-68C7-4475-83E0-764270477EC6}"/>
              </a:ext>
            </a:extLst>
          </p:cNvPr>
          <p:cNvPicPr>
            <a:picLocks noChangeAspect="1"/>
          </p:cNvPicPr>
          <p:nvPr/>
        </p:nvPicPr>
        <p:blipFill>
          <a:blip r:embed="rId2"/>
          <a:stretch>
            <a:fillRect/>
          </a:stretch>
        </p:blipFill>
        <p:spPr>
          <a:xfrm>
            <a:off x="1724842" y="-13696"/>
            <a:ext cx="10515600" cy="1237488"/>
          </a:xfrm>
          <a:prstGeom prst="rect">
            <a:avLst/>
          </a:prstGeom>
        </p:spPr>
      </p:pic>
      <p:pic>
        <p:nvPicPr>
          <p:cNvPr id="16" name="Image 15">
            <a:extLst>
              <a:ext uri="{FF2B5EF4-FFF2-40B4-BE49-F238E27FC236}">
                <a16:creationId xmlns:a16="http://schemas.microsoft.com/office/drawing/2014/main" xmlns="" id="{043C3D98-183D-459E-8F18-DCE6725AF3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3696"/>
            <a:ext cx="1724843" cy="1237488"/>
          </a:xfrm>
          <a:prstGeom prst="rect">
            <a:avLst/>
          </a:prstGeom>
        </p:spPr>
      </p:pic>
      <p:sp>
        <p:nvSpPr>
          <p:cNvPr id="2" name="Title 1"/>
          <p:cNvSpPr>
            <a:spLocks noGrp="1"/>
          </p:cNvSpPr>
          <p:nvPr>
            <p:ph type="title"/>
          </p:nvPr>
        </p:nvSpPr>
        <p:spPr>
          <a:xfrm>
            <a:off x="3637251" y="117566"/>
            <a:ext cx="7740769" cy="796835"/>
          </a:xfrm>
          <a:prstGeom prst="rect">
            <a:avLst/>
          </a:prstGeom>
        </p:spPr>
        <p:txBody>
          <a:bodyPr/>
          <a:lstStyle>
            <a:lvl1pPr>
              <a:defRPr baseline="0">
                <a:solidFill>
                  <a:schemeClr val="bg1"/>
                </a:solidFill>
              </a:defRPr>
            </a:lvl1pPr>
          </a:lstStyle>
          <a:p>
            <a:r>
              <a:rPr lang="fr-FR" smtClean="0"/>
              <a:t>Modifiez le style du titre</a:t>
            </a:r>
            <a:endParaRPr lang="en-US" dirty="0"/>
          </a:p>
        </p:txBody>
      </p:sp>
    </p:spTree>
    <p:extLst>
      <p:ext uri="{BB962C8B-B14F-4D97-AF65-F5344CB8AC3E}">
        <p14:creationId xmlns:p14="http://schemas.microsoft.com/office/powerpoint/2010/main" val="86725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1752"/>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14" name="Image 13">
            <a:extLst>
              <a:ext uri="{FF2B5EF4-FFF2-40B4-BE49-F238E27FC236}">
                <a16:creationId xmlns:a16="http://schemas.microsoft.com/office/drawing/2014/main" xmlns="" id="{235F28A9-68C7-4475-83E0-764270477EC6}"/>
              </a:ext>
            </a:extLst>
          </p:cNvPr>
          <p:cNvPicPr>
            <a:picLocks noChangeAspect="1"/>
          </p:cNvPicPr>
          <p:nvPr/>
        </p:nvPicPr>
        <p:blipFill>
          <a:blip r:embed="rId2"/>
          <a:stretch>
            <a:fillRect/>
          </a:stretch>
        </p:blipFill>
        <p:spPr>
          <a:xfrm>
            <a:off x="1724842" y="-13696"/>
            <a:ext cx="10515600" cy="1237488"/>
          </a:xfrm>
          <a:prstGeom prst="rect">
            <a:avLst/>
          </a:prstGeom>
        </p:spPr>
      </p:pic>
      <p:pic>
        <p:nvPicPr>
          <p:cNvPr id="16" name="Image 15">
            <a:extLst>
              <a:ext uri="{FF2B5EF4-FFF2-40B4-BE49-F238E27FC236}">
                <a16:creationId xmlns:a16="http://schemas.microsoft.com/office/drawing/2014/main" xmlns="" id="{043C3D98-183D-459E-8F18-DCE6725AF3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3696"/>
            <a:ext cx="1724843" cy="1237488"/>
          </a:xfrm>
          <a:prstGeom prst="rect">
            <a:avLst/>
          </a:prstGeom>
        </p:spPr>
      </p:pic>
      <p:sp>
        <p:nvSpPr>
          <p:cNvPr id="2" name="Title 1"/>
          <p:cNvSpPr>
            <a:spLocks noGrp="1"/>
          </p:cNvSpPr>
          <p:nvPr>
            <p:ph type="title"/>
          </p:nvPr>
        </p:nvSpPr>
        <p:spPr>
          <a:xfrm>
            <a:off x="3637251" y="117566"/>
            <a:ext cx="7740769" cy="796835"/>
          </a:xfrm>
          <a:prstGeom prst="rect">
            <a:avLst/>
          </a:prstGeom>
        </p:spPr>
        <p:txBody>
          <a:bodyPr/>
          <a:lstStyle>
            <a:lvl1pPr>
              <a:defRPr baseline="0">
                <a:solidFill>
                  <a:schemeClr val="bg1"/>
                </a:solidFill>
              </a:defRPr>
            </a:lvl1pPr>
          </a:lstStyle>
          <a:p>
            <a:r>
              <a:rPr lang="fr-FR" smtClean="0"/>
              <a:t>Modifiez le style du titre</a:t>
            </a:r>
            <a:endParaRPr lang="en-US" dirty="0"/>
          </a:p>
        </p:txBody>
      </p:sp>
    </p:spTree>
    <p:extLst>
      <p:ext uri="{BB962C8B-B14F-4D97-AF65-F5344CB8AC3E}">
        <p14:creationId xmlns:p14="http://schemas.microsoft.com/office/powerpoint/2010/main" val="161479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D985FCDD-576D-4E9C-8D7B-D855161E5C89}" type="datetimeFigureOut">
              <a:rPr lang="fr-FR" smtClean="0"/>
              <a:t>11/10/2021</a:t>
            </a:fld>
            <a:endParaRPr lang="fr-FR"/>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9F2C6C34-B120-49F4-B0D8-3FC7D91A5F35}" type="slidenum">
              <a:rPr lang="fr-FR" smtClean="0"/>
              <a:t>‹N°›</a:t>
            </a:fld>
            <a:endParaRPr lang="fr-FR"/>
          </a:p>
        </p:txBody>
      </p:sp>
    </p:spTree>
    <p:extLst>
      <p:ext uri="{BB962C8B-B14F-4D97-AF65-F5344CB8AC3E}">
        <p14:creationId xmlns:p14="http://schemas.microsoft.com/office/powerpoint/2010/main" val="193868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35616" y="3611880"/>
            <a:ext cx="7172513" cy="1909763"/>
          </a:xfrm>
          <a:prstGeom prst="rect">
            <a:avLst/>
          </a:prstGeom>
        </p:spPr>
        <p:txBody>
          <a:bodyPr anchor="b"/>
          <a:lstStyle>
            <a:lvl1pPr algn="ctr">
              <a:defRPr sz="6000"/>
            </a:lvl1pPr>
          </a:lstStyle>
          <a:p>
            <a:r>
              <a:rPr lang="fr-FR" smtClean="0"/>
              <a:t>Modifiez le style du titre</a:t>
            </a:r>
            <a:endParaRPr lang="en-US" dirty="0"/>
          </a:p>
        </p:txBody>
      </p:sp>
    </p:spTree>
    <p:extLst>
      <p:ext uri="{BB962C8B-B14F-4D97-AF65-F5344CB8AC3E}">
        <p14:creationId xmlns:p14="http://schemas.microsoft.com/office/powerpoint/2010/main" val="937329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8.xml"/><Relationship Id="rId4" Type="http://schemas.openxmlformats.org/officeDocument/2006/relationships/image" Target="../media/image7.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xmlns="" id="{EC0EA9CB-37C8-4111-BB46-599D9CACF4AC}"/>
              </a:ext>
            </a:extLst>
          </p:cNvPr>
          <p:cNvPicPr>
            <a:picLocks noChangeAspect="1"/>
          </p:cNvPicPr>
          <p:nvPr/>
        </p:nvPicPr>
        <p:blipFill>
          <a:blip r:embed="rId5"/>
          <a:stretch>
            <a:fillRect/>
          </a:stretch>
        </p:blipFill>
        <p:spPr>
          <a:xfrm>
            <a:off x="0" y="0"/>
            <a:ext cx="12192000" cy="4041998"/>
          </a:xfrm>
          <a:prstGeom prst="rect">
            <a:avLst/>
          </a:prstGeom>
        </p:spPr>
      </p:pic>
      <p:pic>
        <p:nvPicPr>
          <p:cNvPr id="10" name="Image 9">
            <a:extLst>
              <a:ext uri="{FF2B5EF4-FFF2-40B4-BE49-F238E27FC236}">
                <a16:creationId xmlns:a16="http://schemas.microsoft.com/office/drawing/2014/main" xmlns="" id="{C24566AA-AE8A-48A0-A62B-2736D97F8D84}"/>
              </a:ext>
            </a:extLst>
          </p:cNvPr>
          <p:cNvPicPr>
            <a:picLocks noChangeAspect="1"/>
          </p:cNvPicPr>
          <p:nvPr/>
        </p:nvPicPr>
        <p:blipFill>
          <a:blip r:embed="rId6"/>
          <a:stretch>
            <a:fillRect/>
          </a:stretch>
        </p:blipFill>
        <p:spPr>
          <a:xfrm>
            <a:off x="8183377" y="3978121"/>
            <a:ext cx="4008623" cy="2879879"/>
          </a:xfrm>
          <a:prstGeom prst="rect">
            <a:avLst/>
          </a:prstGeom>
        </p:spPr>
      </p:pic>
    </p:spTree>
    <p:extLst>
      <p:ext uri="{BB962C8B-B14F-4D97-AF65-F5344CB8AC3E}">
        <p14:creationId xmlns:p14="http://schemas.microsoft.com/office/powerpoint/2010/main" val="193784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xmlns="" id="{6889AFBA-1A65-47CF-9E23-42A8FFBF6173}"/>
              </a:ext>
            </a:extLst>
          </p:cNvPr>
          <p:cNvPicPr>
            <a:picLocks noChangeAspect="1"/>
          </p:cNvPicPr>
          <p:nvPr/>
        </p:nvPicPr>
        <p:blipFill>
          <a:blip r:embed="rId6"/>
          <a:stretch>
            <a:fillRect/>
          </a:stretch>
        </p:blipFill>
        <p:spPr>
          <a:xfrm>
            <a:off x="0" y="1"/>
            <a:ext cx="12192000" cy="1232935"/>
          </a:xfrm>
          <a:prstGeom prst="rect">
            <a:avLst/>
          </a:prstGeom>
        </p:spPr>
      </p:pic>
    </p:spTree>
    <p:extLst>
      <p:ext uri="{BB962C8B-B14F-4D97-AF65-F5344CB8AC3E}">
        <p14:creationId xmlns:p14="http://schemas.microsoft.com/office/powerpoint/2010/main" val="3648792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7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BBDE85EC-617F-41BF-BEBF-3539A5952BD7}"/>
              </a:ext>
            </a:extLst>
          </p:cNvPr>
          <p:cNvPicPr>
            <a:picLocks noChangeAspect="1"/>
          </p:cNvPicPr>
          <p:nvPr/>
        </p:nvPicPr>
        <p:blipFill>
          <a:blip r:embed="rId3"/>
          <a:stretch>
            <a:fillRect/>
          </a:stretch>
        </p:blipFill>
        <p:spPr>
          <a:xfrm>
            <a:off x="0" y="1"/>
            <a:ext cx="12192000" cy="4724809"/>
          </a:xfrm>
          <a:prstGeom prst="rect">
            <a:avLst/>
          </a:prstGeom>
        </p:spPr>
      </p:pic>
      <p:pic>
        <p:nvPicPr>
          <p:cNvPr id="8" name="Image 7">
            <a:extLst>
              <a:ext uri="{FF2B5EF4-FFF2-40B4-BE49-F238E27FC236}">
                <a16:creationId xmlns:a16="http://schemas.microsoft.com/office/drawing/2014/main" xmlns="" id="{A1E8B5DD-5414-4574-8203-674A214AF0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3272" y="3788230"/>
            <a:ext cx="4278729" cy="3069771"/>
          </a:xfrm>
          <a:prstGeom prst="rect">
            <a:avLst/>
          </a:prstGeom>
        </p:spPr>
      </p:pic>
    </p:spTree>
    <p:extLst>
      <p:ext uri="{BB962C8B-B14F-4D97-AF65-F5344CB8AC3E}">
        <p14:creationId xmlns:p14="http://schemas.microsoft.com/office/powerpoint/2010/main" val="171431823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ecretariat@ugsel75.org" TargetMode="External"/><Relationship Id="rId2" Type="http://schemas.openxmlformats.org/officeDocument/2006/relationships/hyperlink" Target="mailto:direction@ugsel75.org" TargetMode="External"/><Relationship Id="rId1" Type="http://schemas.openxmlformats.org/officeDocument/2006/relationships/slideLayout" Target="../slideLayouts/slideLayout5.xml"/><Relationship Id="rId6" Type="http://schemas.openxmlformats.org/officeDocument/2006/relationships/hyperlink" Target="mailto:p-petit@ugsel.org" TargetMode="External"/><Relationship Id="rId5" Type="http://schemas.openxmlformats.org/officeDocument/2006/relationships/hyperlink" Target="mailto:sport@ugselidf.com" TargetMode="External"/><Relationship Id="rId4" Type="http://schemas.openxmlformats.org/officeDocument/2006/relationships/hyperlink" Target="mailto:seconddegre@ugsel75.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876508" y="2067697"/>
            <a:ext cx="9144000" cy="1524000"/>
          </a:xfrm>
        </p:spPr>
        <p:txBody>
          <a:bodyPr>
            <a:noAutofit/>
          </a:bodyPr>
          <a:lstStyle/>
          <a:p>
            <a:r>
              <a:rPr lang="fr-FR" sz="3600" b="1" dirty="0" smtClean="0"/>
              <a:t>Réunion de rentrée 2021</a:t>
            </a:r>
            <a:br>
              <a:rPr lang="fr-FR" sz="3600" b="1" dirty="0" smtClean="0"/>
            </a:br>
            <a:r>
              <a:rPr lang="fr-FR" sz="3600" b="1" dirty="0" smtClean="0"/>
              <a:t/>
            </a:r>
            <a:br>
              <a:rPr lang="fr-FR" sz="3600" b="1" dirty="0" smtClean="0"/>
            </a:br>
            <a:r>
              <a:rPr lang="fr-FR" sz="3600" b="1" dirty="0" smtClean="0"/>
              <a:t>Volley-ball</a:t>
            </a:r>
            <a:endParaRPr lang="fr-FR" sz="3600" b="1"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9607" y="3965441"/>
            <a:ext cx="4827041" cy="2892559"/>
          </a:xfrm>
          <a:prstGeom prst="rect">
            <a:avLst/>
          </a:prstGeom>
        </p:spPr>
      </p:pic>
    </p:spTree>
    <p:extLst>
      <p:ext uri="{BB962C8B-B14F-4D97-AF65-F5344CB8AC3E}">
        <p14:creationId xmlns:p14="http://schemas.microsoft.com/office/powerpoint/2010/main" val="1015927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6859" y="92399"/>
            <a:ext cx="7740769" cy="796835"/>
          </a:xfrm>
        </p:spPr>
        <p:txBody>
          <a:bodyPr/>
          <a:lstStyle/>
          <a:p>
            <a:pPr algn="ctr"/>
            <a:r>
              <a:rPr lang="fr-FR" b="1" dirty="0" smtClean="0">
                <a:solidFill>
                  <a:srgbClr val="FF0000"/>
                </a:solidFill>
              </a:rPr>
              <a:t>COMMUNICATION AVEC L’UGSEL</a:t>
            </a:r>
            <a:endParaRPr lang="fr-FR" b="1" dirty="0">
              <a:solidFill>
                <a:srgbClr val="FF0000"/>
              </a:solidFill>
            </a:endParaRPr>
          </a:p>
        </p:txBody>
      </p:sp>
      <p:sp>
        <p:nvSpPr>
          <p:cNvPr id="3" name="Espace réservé du contenu 2"/>
          <p:cNvSpPr>
            <a:spLocks noGrp="1"/>
          </p:cNvSpPr>
          <p:nvPr>
            <p:ph idx="1"/>
          </p:nvPr>
        </p:nvSpPr>
        <p:spPr>
          <a:xfrm>
            <a:off x="838200" y="1334530"/>
            <a:ext cx="10515600" cy="5263977"/>
          </a:xfrm>
        </p:spPr>
        <p:txBody>
          <a:bodyPr>
            <a:normAutofit fontScale="32500" lnSpcReduction="20000"/>
          </a:bodyPr>
          <a:lstStyle/>
          <a:p>
            <a:r>
              <a:rPr lang="fr-FR" sz="6200" b="1" u="sng" dirty="0"/>
              <a:t>Comité : </a:t>
            </a:r>
            <a:endParaRPr lang="fr-FR" sz="6200" dirty="0"/>
          </a:p>
          <a:p>
            <a:pPr marL="0" lvl="0" indent="0">
              <a:buNone/>
            </a:pPr>
            <a:endParaRPr lang="fr-FR" dirty="0" smtClean="0"/>
          </a:p>
          <a:p>
            <a:r>
              <a:rPr lang="fr-FR" dirty="0"/>
              <a:t>Direction : </a:t>
            </a:r>
            <a:r>
              <a:rPr lang="fr-FR" u="sng" dirty="0">
                <a:hlinkClick r:id="rId2"/>
              </a:rPr>
              <a:t>direction@ugsel75.org</a:t>
            </a:r>
            <a:r>
              <a:rPr lang="fr-FR" dirty="0"/>
              <a:t> </a:t>
            </a:r>
          </a:p>
          <a:p>
            <a:pPr marL="0" lvl="0" indent="0">
              <a:buNone/>
            </a:pPr>
            <a:r>
              <a:rPr lang="fr-FR" dirty="0"/>
              <a:t>Sébastien s’occupe des sports individuels autres que les sports de raquette. En tant que directeur du comité, c’est lui qui valide vos licences sur </a:t>
            </a:r>
            <a:r>
              <a:rPr lang="fr-FR" dirty="0" err="1"/>
              <a:t>UgselNet</a:t>
            </a:r>
            <a:r>
              <a:rPr lang="fr-FR" dirty="0"/>
              <a:t>. </a:t>
            </a:r>
          </a:p>
          <a:p>
            <a:pPr marL="0" lvl="0" indent="0">
              <a:buNone/>
            </a:pPr>
            <a:endParaRPr lang="fr-FR" dirty="0"/>
          </a:p>
          <a:p>
            <a:r>
              <a:rPr lang="fr-FR" dirty="0" smtClean="0"/>
              <a:t>Secrétariat : </a:t>
            </a:r>
            <a:r>
              <a:rPr lang="fr-FR" u="sng" dirty="0">
                <a:hlinkClick r:id="rId3"/>
              </a:rPr>
              <a:t>secretariat@ugsel75.org</a:t>
            </a:r>
            <a:endParaRPr lang="fr-FR" dirty="0"/>
          </a:p>
          <a:p>
            <a:pPr marL="0" lvl="0" indent="0">
              <a:buNone/>
            </a:pPr>
            <a:r>
              <a:rPr lang="fr-FR" dirty="0" smtClean="0"/>
              <a:t>Norine </a:t>
            </a:r>
            <a:r>
              <a:rPr lang="fr-FR" dirty="0"/>
              <a:t>s’occupe de la réservation des cars et de tout ce qui touche à la facturation (licences, primes kilométriques…). </a:t>
            </a:r>
            <a:endParaRPr lang="fr-FR" dirty="0" smtClean="0"/>
          </a:p>
          <a:p>
            <a:pPr marL="0" lvl="0" indent="0">
              <a:buNone/>
            </a:pPr>
            <a:endParaRPr lang="fr-FR" dirty="0"/>
          </a:p>
          <a:p>
            <a:r>
              <a:rPr lang="fr-FR" smtClean="0"/>
              <a:t>Volley-ball </a:t>
            </a:r>
            <a:r>
              <a:rPr lang="fr-FR" dirty="0" smtClean="0"/>
              <a:t>: </a:t>
            </a:r>
            <a:r>
              <a:rPr lang="fr-FR" u="sng" dirty="0" smtClean="0">
                <a:hlinkClick r:id="rId4"/>
              </a:rPr>
              <a:t>seconddegre@ugsel75.org</a:t>
            </a:r>
            <a:r>
              <a:rPr lang="fr-FR" dirty="0" smtClean="0"/>
              <a:t> </a:t>
            </a:r>
            <a:endParaRPr lang="fr-FR" dirty="0"/>
          </a:p>
          <a:p>
            <a:pPr marL="0" indent="0">
              <a:buNone/>
            </a:pPr>
            <a:r>
              <a:rPr lang="fr-FR" dirty="0" smtClean="0"/>
              <a:t>Sylvain </a:t>
            </a:r>
            <a:r>
              <a:rPr lang="fr-FR" dirty="0"/>
              <a:t>s’occupe </a:t>
            </a:r>
            <a:r>
              <a:rPr lang="fr-FR" dirty="0" smtClean="0"/>
              <a:t>des sports </a:t>
            </a:r>
            <a:r>
              <a:rPr lang="fr-FR" dirty="0"/>
              <a:t>de raquette </a:t>
            </a:r>
            <a:r>
              <a:rPr lang="fr-FR" dirty="0" smtClean="0"/>
              <a:t>et sports collectifs pour le </a:t>
            </a:r>
            <a:r>
              <a:rPr lang="fr-FR" dirty="0"/>
              <a:t>comité de Paris. </a:t>
            </a:r>
            <a:r>
              <a:rPr lang="fr-FR" dirty="0" smtClean="0"/>
              <a:t>Horaires de bureau spécifiques : Lundi de 8h30 à 14h30 et Mercredi de 9h à 17h. </a:t>
            </a:r>
            <a:r>
              <a:rPr lang="fr-FR" b="1" dirty="0">
                <a:solidFill>
                  <a:srgbClr val="00B050"/>
                </a:solidFill>
              </a:rPr>
              <a:t>Privilégier le sms et mail en dehors de ces horaires. </a:t>
            </a:r>
          </a:p>
          <a:p>
            <a:pPr marL="0" indent="0">
              <a:buNone/>
            </a:pPr>
            <a:endParaRPr lang="fr-FR" b="1" u="sng" dirty="0"/>
          </a:p>
          <a:p>
            <a:r>
              <a:rPr lang="fr-FR" sz="6400" b="1" u="sng" dirty="0"/>
              <a:t>Territoire IDF </a:t>
            </a:r>
            <a:r>
              <a:rPr lang="fr-FR" sz="6400" b="1" u="sng" dirty="0" smtClean="0"/>
              <a:t>:</a:t>
            </a:r>
            <a:endParaRPr lang="fr-FR" sz="6400" dirty="0"/>
          </a:p>
          <a:p>
            <a:r>
              <a:rPr lang="fr-FR" dirty="0"/>
              <a:t> </a:t>
            </a:r>
            <a:r>
              <a:rPr lang="fr-FR" dirty="0" smtClean="0"/>
              <a:t>Animation Sportive : </a:t>
            </a:r>
            <a:r>
              <a:rPr lang="fr-FR" u="sng" dirty="0">
                <a:hlinkClick r:id="rId5"/>
              </a:rPr>
              <a:t>sport@ugselidf.com</a:t>
            </a:r>
            <a:r>
              <a:rPr lang="fr-FR" dirty="0"/>
              <a:t> </a:t>
            </a:r>
          </a:p>
          <a:p>
            <a:pPr marL="0" lvl="0" indent="0">
              <a:buNone/>
            </a:pPr>
            <a:r>
              <a:rPr lang="fr-FR" dirty="0" smtClean="0"/>
              <a:t>Jean-Paul </a:t>
            </a:r>
            <a:r>
              <a:rPr lang="fr-FR" dirty="0"/>
              <a:t>MORI </a:t>
            </a:r>
            <a:r>
              <a:rPr lang="fr-FR" dirty="0" smtClean="0"/>
              <a:t>est le </a:t>
            </a:r>
            <a:r>
              <a:rPr lang="fr-FR" dirty="0"/>
              <a:t>responsable sportif Territoire IDF. En charge de la remontée des qualifiés pour le national. Il gère tout le sportif de l’ile de France. </a:t>
            </a:r>
            <a:endParaRPr lang="fr-FR" dirty="0" smtClean="0"/>
          </a:p>
          <a:p>
            <a:pPr marL="0" lvl="0" indent="0">
              <a:buNone/>
            </a:pPr>
            <a:endParaRPr lang="fr-FR" dirty="0"/>
          </a:p>
          <a:p>
            <a:r>
              <a:rPr lang="fr-FR" sz="6400" b="1" u="sng" dirty="0" smtClean="0"/>
              <a:t>National</a:t>
            </a:r>
            <a:r>
              <a:rPr lang="fr-FR" sz="6400" b="1" u="sng" dirty="0"/>
              <a:t> :</a:t>
            </a:r>
            <a:endParaRPr lang="fr-FR" sz="6400" dirty="0"/>
          </a:p>
          <a:p>
            <a:r>
              <a:rPr lang="fr-FR" dirty="0"/>
              <a:t> Animation </a:t>
            </a:r>
            <a:r>
              <a:rPr lang="fr-FR" dirty="0" smtClean="0"/>
              <a:t>Sportive générale </a:t>
            </a:r>
            <a:r>
              <a:rPr lang="fr-FR" dirty="0"/>
              <a:t>: </a:t>
            </a:r>
            <a:r>
              <a:rPr lang="fr-FR" u="sng" dirty="0" smtClean="0">
                <a:solidFill>
                  <a:srgbClr val="FF0000"/>
                </a:solidFill>
              </a:rPr>
              <a:t>d-cattaert@ugsel.org</a:t>
            </a:r>
            <a:endParaRPr lang="fr-FR" dirty="0">
              <a:solidFill>
                <a:srgbClr val="FF0000"/>
              </a:solidFill>
            </a:endParaRPr>
          </a:p>
          <a:p>
            <a:pPr marL="0" lvl="0" indent="0">
              <a:buNone/>
            </a:pPr>
            <a:r>
              <a:rPr lang="fr-FR" dirty="0" smtClean="0"/>
              <a:t>Didier Cattaert est le responsable de l’animation sportive nationale. </a:t>
            </a:r>
            <a:endParaRPr lang="fr-FR" dirty="0"/>
          </a:p>
          <a:p>
            <a:r>
              <a:rPr lang="fr-FR" dirty="0"/>
              <a:t> </a:t>
            </a:r>
            <a:r>
              <a:rPr lang="fr-FR" dirty="0" smtClean="0"/>
              <a:t>Volley-ball: </a:t>
            </a:r>
            <a:r>
              <a:rPr lang="fr-FR" u="sng" dirty="0" smtClean="0">
                <a:solidFill>
                  <a:srgbClr val="FF0000"/>
                </a:solidFill>
                <a:hlinkClick r:id="rId6"/>
              </a:rPr>
              <a:t>p-petit@ugsel.org</a:t>
            </a:r>
            <a:endParaRPr lang="fr-FR" u="sng" dirty="0" smtClean="0">
              <a:solidFill>
                <a:srgbClr val="FF0000"/>
              </a:solidFill>
            </a:endParaRPr>
          </a:p>
          <a:p>
            <a:pPr marL="0" indent="0">
              <a:buNone/>
            </a:pPr>
            <a:r>
              <a:rPr lang="fr-FR" dirty="0" smtClean="0"/>
              <a:t>Patricia Petit est la référente nationale pour le Volley-ball. Elle fait le lien aussi avec la Commission Technique Nationale de Volley-ball. </a:t>
            </a:r>
            <a:endParaRPr lang="fr-FR" dirty="0"/>
          </a:p>
          <a:p>
            <a:pPr marL="0" lvl="0" indent="0">
              <a:buNone/>
            </a:pPr>
            <a:endParaRPr lang="fr-FR" b="1" u="sng" dirty="0" smtClean="0"/>
          </a:p>
          <a:p>
            <a:pPr marL="0" lvl="0" indent="0">
              <a:buNone/>
            </a:pPr>
            <a:endParaRPr lang="fr-FR" b="1" u="sng" dirty="0"/>
          </a:p>
          <a:p>
            <a:pPr marL="0" indent="0">
              <a:buNone/>
            </a:pPr>
            <a:endParaRPr lang="fr-FR" dirty="0"/>
          </a:p>
        </p:txBody>
      </p:sp>
    </p:spTree>
    <p:extLst>
      <p:ext uri="{BB962C8B-B14F-4D97-AF65-F5344CB8AC3E}">
        <p14:creationId xmlns:p14="http://schemas.microsoft.com/office/powerpoint/2010/main" val="180972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9370" y="0"/>
            <a:ext cx="7740769" cy="796835"/>
          </a:xfrm>
        </p:spPr>
        <p:txBody>
          <a:bodyPr/>
          <a:lstStyle/>
          <a:p>
            <a:pPr algn="ctr"/>
            <a:r>
              <a:rPr lang="fr-FR" sz="4000" b="1" dirty="0" smtClean="0"/>
              <a:t>Les Règlements Généraux UGSEL Nationale</a:t>
            </a:r>
            <a:endParaRPr lang="fr-FR" sz="4000" b="1" dirty="0"/>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r>
              <a:rPr lang="fr-FR" dirty="0" smtClean="0">
                <a:solidFill>
                  <a:srgbClr val="FF0000"/>
                </a:solidFill>
              </a:rPr>
              <a:t>Seront </a:t>
            </a:r>
            <a:r>
              <a:rPr lang="fr-FR" dirty="0">
                <a:solidFill>
                  <a:srgbClr val="FF0000"/>
                </a:solidFill>
              </a:rPr>
              <a:t>envoyés par mail avec le compte rendu de réunion mais ils sont déjà disponibles sur le site de l’UGSEL Nationale</a:t>
            </a:r>
          </a:p>
        </p:txBody>
      </p:sp>
    </p:spTree>
    <p:extLst>
      <p:ext uri="{BB962C8B-B14F-4D97-AF65-F5344CB8AC3E}">
        <p14:creationId xmlns:p14="http://schemas.microsoft.com/office/powerpoint/2010/main" val="75590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5245" y="8389"/>
            <a:ext cx="11837773" cy="700216"/>
          </a:xfrm>
        </p:spPr>
        <p:txBody>
          <a:bodyPr>
            <a:normAutofit/>
          </a:bodyPr>
          <a:lstStyle/>
          <a:p>
            <a:pPr algn="ctr"/>
            <a:r>
              <a:rPr lang="fr-FR" sz="2800" b="1" dirty="0" smtClean="0">
                <a:solidFill>
                  <a:srgbClr val="FF0000"/>
                </a:solidFill>
              </a:rPr>
              <a:t>Le Règlement </a:t>
            </a:r>
            <a:r>
              <a:rPr lang="fr-FR" sz="2800" b="1" dirty="0">
                <a:solidFill>
                  <a:srgbClr val="FF0000"/>
                </a:solidFill>
              </a:rPr>
              <a:t>Général sur la Protection des Données (RGPD)</a:t>
            </a:r>
          </a:p>
        </p:txBody>
      </p:sp>
      <p:sp>
        <p:nvSpPr>
          <p:cNvPr id="3" name="Espace réservé du contenu 2"/>
          <p:cNvSpPr>
            <a:spLocks noGrp="1"/>
          </p:cNvSpPr>
          <p:nvPr>
            <p:ph idx="1"/>
          </p:nvPr>
        </p:nvSpPr>
        <p:spPr>
          <a:xfrm>
            <a:off x="0" y="1451294"/>
            <a:ext cx="12192000" cy="5031883"/>
          </a:xfrm>
        </p:spPr>
        <p:txBody>
          <a:bodyPr>
            <a:noAutofit/>
          </a:bodyPr>
          <a:lstStyle/>
          <a:p>
            <a:pPr marL="0" indent="0">
              <a:buNone/>
            </a:pPr>
            <a:endParaRPr lang="fr-FR" sz="1600" dirty="0" smtClean="0">
              <a:latin typeface="Arial" panose="020B0604020202020204" pitchFamily="34" charset="0"/>
              <a:cs typeface="Arial" panose="020B0604020202020204" pitchFamily="34" charset="0"/>
            </a:endParaRPr>
          </a:p>
          <a:p>
            <a:pPr marL="0" indent="0" algn="just">
              <a:buNone/>
            </a:pPr>
            <a:r>
              <a:rPr lang="fr-FR" sz="1600" dirty="0">
                <a:latin typeface="Arial" panose="020B0604020202020204" pitchFamily="34" charset="0"/>
                <a:cs typeface="Arial" panose="020B0604020202020204" pitchFamily="34" charset="0"/>
              </a:rPr>
              <a:t>Le traitement informatique des données personnelles est encadré par la loi. L’Union européenne a adopté le </a:t>
            </a:r>
            <a:r>
              <a:rPr lang="fr-FR" sz="1600" b="1" dirty="0">
                <a:latin typeface="Arial" panose="020B0604020202020204" pitchFamily="34" charset="0"/>
                <a:cs typeface="Arial" panose="020B0604020202020204" pitchFamily="34" charset="0"/>
              </a:rPr>
              <a:t>Règlement Général sur la Protection des Données </a:t>
            </a:r>
            <a:r>
              <a:rPr lang="fr-FR" sz="1600" dirty="0">
                <a:latin typeface="Arial" panose="020B0604020202020204" pitchFamily="34" charset="0"/>
                <a:cs typeface="Arial" panose="020B0604020202020204" pitchFamily="34" charset="0"/>
              </a:rPr>
              <a:t>(RGPD) entré en vigueur le 25 mai 2018. </a:t>
            </a:r>
          </a:p>
          <a:p>
            <a:pPr marL="0" indent="0" algn="just">
              <a:buNone/>
            </a:pPr>
            <a:endParaRPr lang="fr-FR" sz="1600" dirty="0" smtClean="0">
              <a:latin typeface="Arial" panose="020B0604020202020204" pitchFamily="34" charset="0"/>
              <a:cs typeface="Arial" panose="020B0604020202020204" pitchFamily="34" charset="0"/>
            </a:endParaRPr>
          </a:p>
          <a:p>
            <a:pPr marL="0" indent="0" algn="just">
              <a:buNone/>
            </a:pPr>
            <a:r>
              <a:rPr lang="fr-FR" sz="1600" dirty="0" smtClean="0">
                <a:latin typeface="Arial" panose="020B0604020202020204" pitchFamily="34" charset="0"/>
                <a:cs typeface="Arial" panose="020B0604020202020204" pitchFamily="34" charset="0"/>
              </a:rPr>
              <a:t>Ces </a:t>
            </a:r>
            <a:r>
              <a:rPr lang="fr-FR" sz="1600" dirty="0">
                <a:latin typeface="Arial" panose="020B0604020202020204" pitchFamily="34" charset="0"/>
                <a:cs typeface="Arial" panose="020B0604020202020204" pitchFamily="34" charset="0"/>
              </a:rPr>
              <a:t>textes s’appliquent à l’UGSEL Nationale et à chaque entité membre de l’UGSEL individuellement </a:t>
            </a:r>
            <a:r>
              <a:rPr lang="fr-FR" sz="1600" dirty="0" smtClean="0">
                <a:latin typeface="Arial" panose="020B0604020202020204" pitchFamily="34" charset="0"/>
                <a:cs typeface="Arial" panose="020B0604020202020204" pitchFamily="34" charset="0"/>
              </a:rPr>
              <a:t>donc l’ensemble des Associations Sportives des établissements. L’UGSEL Comité de Paris sera amenée à traiter des </a:t>
            </a:r>
            <a:r>
              <a:rPr lang="fr-FR" sz="1600" dirty="0">
                <a:latin typeface="Arial" panose="020B0604020202020204" pitchFamily="34" charset="0"/>
                <a:cs typeface="Arial" panose="020B0604020202020204" pitchFamily="34" charset="0"/>
              </a:rPr>
              <a:t>données personnelles </a:t>
            </a:r>
            <a:r>
              <a:rPr lang="fr-FR" sz="1600" b="1" dirty="0">
                <a:latin typeface="Arial" panose="020B0604020202020204" pitchFamily="34" charset="0"/>
                <a:cs typeface="Arial" panose="020B0604020202020204" pitchFamily="34" charset="0"/>
              </a:rPr>
              <a:t>d’élèves mineurs</a:t>
            </a:r>
            <a:r>
              <a:rPr lang="fr-FR" sz="1600" dirty="0">
                <a:latin typeface="Arial" panose="020B0604020202020204" pitchFamily="34" charset="0"/>
                <a:cs typeface="Arial" panose="020B0604020202020204" pitchFamily="34" charset="0"/>
              </a:rPr>
              <a:t>, et doit en conséquence apporter  une vigilance particulière </a:t>
            </a:r>
            <a:r>
              <a:rPr lang="fr-FR" sz="1600" dirty="0" smtClean="0">
                <a:latin typeface="Arial" panose="020B0604020202020204" pitchFamily="34" charset="0"/>
                <a:cs typeface="Arial" panose="020B0604020202020204" pitchFamily="34" charset="0"/>
              </a:rPr>
              <a:t>à </a:t>
            </a:r>
            <a:r>
              <a:rPr lang="fr-FR" sz="1600" dirty="0">
                <a:latin typeface="Arial" panose="020B0604020202020204" pitchFamily="34" charset="0"/>
                <a:cs typeface="Arial" panose="020B0604020202020204" pitchFamily="34" charset="0"/>
              </a:rPr>
              <a:t>l’exercice de leurs droits et la sécurité des données. </a:t>
            </a:r>
            <a:endParaRPr lang="fr-FR" sz="1600" dirty="0" smtClean="0">
              <a:latin typeface="Arial" panose="020B0604020202020204" pitchFamily="34" charset="0"/>
              <a:cs typeface="Arial" panose="020B0604020202020204" pitchFamily="34" charset="0"/>
            </a:endParaRPr>
          </a:p>
          <a:p>
            <a:pPr marL="0" indent="0" algn="just">
              <a:buNone/>
            </a:pPr>
            <a:endParaRPr lang="fr-FR" sz="1600" b="1" u="sng" dirty="0" smtClean="0">
              <a:latin typeface="Arial" panose="020B0604020202020204" pitchFamily="34" charset="0"/>
              <a:cs typeface="Arial" panose="020B0604020202020204" pitchFamily="34" charset="0"/>
            </a:endParaRPr>
          </a:p>
          <a:p>
            <a:pPr marL="0" indent="0" algn="just">
              <a:buNone/>
            </a:pPr>
            <a:endParaRPr lang="fr-FR" sz="1600" b="1" u="sng" dirty="0" smtClean="0">
              <a:latin typeface="Arial" panose="020B0604020202020204" pitchFamily="34" charset="0"/>
              <a:cs typeface="Arial" panose="020B0604020202020204" pitchFamily="34" charset="0"/>
            </a:endParaRPr>
          </a:p>
          <a:p>
            <a:pPr marL="0" indent="0" algn="just">
              <a:buNone/>
            </a:pPr>
            <a:endParaRPr lang="fr-FR" sz="1600" b="1" u="sng" dirty="0">
              <a:latin typeface="Arial" panose="020B0604020202020204" pitchFamily="34" charset="0"/>
              <a:cs typeface="Arial" panose="020B0604020202020204" pitchFamily="34" charset="0"/>
            </a:endParaRPr>
          </a:p>
          <a:p>
            <a:pPr marL="0" indent="0" algn="ctr">
              <a:buNone/>
            </a:pPr>
            <a:r>
              <a:rPr lang="fr-FR" sz="2400" b="1" u="sng" dirty="0" smtClean="0">
                <a:latin typeface="Arial" panose="020B0604020202020204" pitchFamily="34" charset="0"/>
                <a:cs typeface="Arial" panose="020B0604020202020204" pitchFamily="34" charset="0"/>
              </a:rPr>
              <a:t>Nous vous recommandons donc de demander aux familles leur consentement ou non concernant le recueil des informations de leurs enfants adhérents à l’UGSEL.</a:t>
            </a:r>
            <a:endParaRPr lang="fr-F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10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8827" y="0"/>
            <a:ext cx="9463481" cy="542672"/>
          </a:xfrm>
        </p:spPr>
        <p:txBody>
          <a:bodyPr/>
          <a:lstStyle/>
          <a:p>
            <a:pPr algn="ctr"/>
            <a:r>
              <a:rPr lang="fr-FR" sz="4000" b="1" u="sng" dirty="0" smtClean="0">
                <a:solidFill>
                  <a:schemeClr val="bg1"/>
                </a:solidFill>
              </a:rPr>
              <a:t>REGLEMENTS NATIONAUX SPORTS COLLECTIFS</a:t>
            </a:r>
            <a:r>
              <a:rPr lang="fr-FR" b="1" u="sng" dirty="0" smtClean="0">
                <a:solidFill>
                  <a:schemeClr val="bg1"/>
                </a:solidFill>
              </a:rPr>
              <a:t/>
            </a:r>
            <a:br>
              <a:rPr lang="fr-FR" b="1" u="sng" dirty="0" smtClean="0">
                <a:solidFill>
                  <a:schemeClr val="bg1"/>
                </a:solidFill>
              </a:rPr>
            </a:br>
            <a:r>
              <a:rPr lang="fr-FR" b="1" u="sng" dirty="0" smtClean="0">
                <a:solidFill>
                  <a:schemeClr val="bg1"/>
                </a:solidFill>
              </a:rPr>
              <a:t>HANDBALL</a:t>
            </a:r>
            <a:endParaRPr lang="fr-FR" dirty="0">
              <a:solidFill>
                <a:schemeClr val="bg1"/>
              </a:solidFill>
            </a:endParaRPr>
          </a:p>
        </p:txBody>
      </p:sp>
      <p:sp>
        <p:nvSpPr>
          <p:cNvPr id="3" name="Rectangle 2"/>
          <p:cNvSpPr/>
          <p:nvPr/>
        </p:nvSpPr>
        <p:spPr>
          <a:xfrm>
            <a:off x="-1" y="819509"/>
            <a:ext cx="12192001" cy="8279190"/>
          </a:xfrm>
          <a:prstGeom prst="rect">
            <a:avLst/>
          </a:prstGeom>
        </p:spPr>
        <p:txBody>
          <a:bodyPr wrap="square">
            <a:spAutoFit/>
          </a:bodyPr>
          <a:lstStyle/>
          <a:p>
            <a:pPr algn="just">
              <a:spcAft>
                <a:spcPts val="0"/>
              </a:spcAft>
            </a:pPr>
            <a:endParaRPr lang="fr-FR" dirty="0">
              <a:ea typeface="Times New Roman" panose="02020603050405020304" pitchFamily="18" charset="0"/>
            </a:endParaRPr>
          </a:p>
          <a:p>
            <a:pPr algn="just"/>
            <a:endParaRPr lang="fr-FR" b="1" dirty="0" smtClean="0">
              <a:solidFill>
                <a:srgbClr val="FF0000"/>
              </a:solidFill>
              <a:effectLst/>
              <a:ea typeface="Times New Roman" panose="02020603050405020304" pitchFamily="18" charset="0"/>
            </a:endParaRPr>
          </a:p>
          <a:p>
            <a:pPr algn="just"/>
            <a:endParaRPr lang="fr-FR" b="1" dirty="0" smtClean="0">
              <a:solidFill>
                <a:srgbClr val="FF0000"/>
              </a:solidFill>
              <a:effectLst/>
              <a:ea typeface="Times New Roman" panose="02020603050405020304" pitchFamily="18" charset="0"/>
            </a:endParaRPr>
          </a:p>
          <a:p>
            <a:pPr algn="just">
              <a:spcAft>
                <a:spcPts val="0"/>
              </a:spcAft>
            </a:pPr>
            <a:r>
              <a:rPr lang="fr-FR" sz="1200"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Tout élève doit obligatoirement être licencié avant les épreuves qualificatives de comité ou de territoire lorsqu’elles ont lieu.  </a:t>
            </a:r>
            <a:endParaRPr lang="fr-FR" sz="1200" dirty="0">
              <a:latin typeface="Times New Roman" panose="02020603050405020304" pitchFamily="18" charset="0"/>
              <a:ea typeface="Times New Roman" panose="02020603050405020304" pitchFamily="18" charset="0"/>
            </a:endParaRPr>
          </a:p>
          <a:p>
            <a:pPr algn="just">
              <a:spcAft>
                <a:spcPts val="0"/>
              </a:spcAft>
            </a:pPr>
            <a:r>
              <a:rPr lang="fr-FR" sz="1200"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En l’absence d’une organisation d’épreuve de qualification territoriale, la date limite d’organisation territoriale figurant au calendrier national de l’année en cours vaut date limite pour la prise de licence.</a:t>
            </a:r>
            <a:endParaRPr lang="fr-FR" sz="1200" dirty="0">
              <a:latin typeface="Times New Roman" panose="02020603050405020304" pitchFamily="18" charset="0"/>
              <a:ea typeface="Times New Roman" panose="02020603050405020304" pitchFamily="18" charset="0"/>
            </a:endParaRPr>
          </a:p>
          <a:p>
            <a:pPr algn="just">
              <a:spcAft>
                <a:spcPts val="0"/>
              </a:spcAft>
            </a:pPr>
            <a:r>
              <a:rPr lang="fr-FR" sz="1200" dirty="0">
                <a:solidFill>
                  <a:srgbClr val="FF0000"/>
                </a:solidFill>
                <a:latin typeface="Book Antiqua" panose="02040602050305030304" pitchFamily="18" charset="0"/>
                <a:ea typeface="Times New Roman" panose="02020603050405020304" pitchFamily="18" charset="0"/>
                <a:cs typeface="Arial" panose="020B0604020202020204" pitchFamily="34" charset="0"/>
              </a:rPr>
              <a:t>Toute demande de licence pour une participation aux Championnats Nationaux après la date limite qualificative du territoire sera refusée.</a:t>
            </a:r>
          </a:p>
          <a:p>
            <a:pPr algn="just"/>
            <a:endParaRPr lang="fr-FR" b="1" dirty="0" smtClean="0">
              <a:solidFill>
                <a:srgbClr val="FF0000"/>
              </a:solidFill>
              <a:effectLst/>
              <a:ea typeface="Times New Roman" panose="02020603050405020304" pitchFamily="18" charset="0"/>
            </a:endParaRPr>
          </a:p>
          <a:p>
            <a:pPr algn="just"/>
            <a:endParaRPr lang="fr-FR" b="1" dirty="0">
              <a:solidFill>
                <a:srgbClr val="FF0000"/>
              </a:solidFill>
              <a:ea typeface="Times New Roman" panose="02020603050405020304" pitchFamily="18" charset="0"/>
            </a:endParaRPr>
          </a:p>
          <a:p>
            <a:pPr algn="just"/>
            <a:r>
              <a:rPr lang="fr-FR" b="1" u="sng" dirty="0"/>
              <a:t>Articles 2 : Catégories </a:t>
            </a:r>
            <a:r>
              <a:rPr lang="fr-FR" b="1" u="sng" dirty="0" smtClean="0"/>
              <a:t>d’âge et </a:t>
            </a:r>
            <a:r>
              <a:rPr lang="fr-FR" b="1" u="sng" dirty="0" err="1" smtClean="0"/>
              <a:t>surclassement</a:t>
            </a:r>
            <a:r>
              <a:rPr lang="fr-FR" b="1" u="sng" dirty="0" smtClean="0"/>
              <a:t>.</a:t>
            </a:r>
          </a:p>
          <a:p>
            <a:pPr algn="just"/>
            <a:endParaRPr lang="fr-FR" b="1" u="sng" dirty="0"/>
          </a:p>
          <a:p>
            <a:pPr algn="just"/>
            <a:r>
              <a:rPr lang="fr-FR" sz="1400" b="1" dirty="0"/>
              <a:t>2.1.4 Double </a:t>
            </a:r>
            <a:r>
              <a:rPr lang="fr-FR" sz="1400" b="1" dirty="0" smtClean="0"/>
              <a:t>sur-classement</a:t>
            </a:r>
          </a:p>
          <a:p>
            <a:pPr algn="just"/>
            <a:r>
              <a:rPr lang="fr-FR" sz="1400" dirty="0" smtClean="0"/>
              <a:t>Il </a:t>
            </a:r>
            <a:r>
              <a:rPr lang="fr-FR" sz="1400" dirty="0"/>
              <a:t>n’est possible que pour les : </a:t>
            </a:r>
            <a:endParaRPr lang="fr-FR" sz="1400" dirty="0" smtClean="0"/>
          </a:p>
          <a:p>
            <a:pPr algn="just"/>
            <a:r>
              <a:rPr lang="fr-FR" sz="1400" dirty="0" smtClean="0"/>
              <a:t>• </a:t>
            </a:r>
            <a:r>
              <a:rPr lang="fr-FR" sz="1400" dirty="0"/>
              <a:t>Minimes Filles 2ème année dans la catégorie unique Cadettes/Juniors Filles </a:t>
            </a:r>
          </a:p>
          <a:p>
            <a:pPr algn="just"/>
            <a:endParaRPr lang="fr-FR" sz="1400" dirty="0"/>
          </a:p>
          <a:p>
            <a:pPr algn="just"/>
            <a:r>
              <a:rPr lang="fr-FR" sz="1400" dirty="0" smtClean="0"/>
              <a:t>Dans </a:t>
            </a:r>
            <a:r>
              <a:rPr lang="fr-FR" sz="1400" dirty="0"/>
              <a:t>ce cas, le joueur devra présenter, avant l’épreuve, avec sa licence, le certificat de double sur-classement précisant le sport autorisé, pour être admis à participer, et délivré par un médecin spécialiste de la médecine du sport. </a:t>
            </a:r>
            <a:endParaRPr lang="fr-FR" sz="1400" b="1" u="sng" dirty="0"/>
          </a:p>
          <a:p>
            <a:endParaRPr lang="fr-FR" b="1" dirty="0" smtClean="0"/>
          </a:p>
          <a:p>
            <a:r>
              <a:rPr lang="fr-FR" sz="1400" b="1" dirty="0" smtClean="0">
                <a:solidFill>
                  <a:srgbClr val="FF0000"/>
                </a:solidFill>
              </a:rPr>
              <a:t>14.3</a:t>
            </a:r>
            <a:r>
              <a:rPr lang="fr-FR" sz="1400" b="1" dirty="0">
                <a:solidFill>
                  <a:srgbClr val="FF0000"/>
                </a:solidFill>
              </a:rPr>
              <a:t>. </a:t>
            </a:r>
            <a:r>
              <a:rPr lang="fr-FR" sz="1400" b="1" dirty="0" err="1" smtClean="0">
                <a:solidFill>
                  <a:srgbClr val="FF0000"/>
                </a:solidFill>
              </a:rPr>
              <a:t>Surclassement</a:t>
            </a:r>
            <a:r>
              <a:rPr lang="fr-FR" sz="1400" b="1" dirty="0" smtClean="0">
                <a:solidFill>
                  <a:srgbClr val="FF0000"/>
                </a:solidFill>
              </a:rPr>
              <a:t>. </a:t>
            </a:r>
            <a:endParaRPr lang="fr-FR" sz="1400" dirty="0">
              <a:solidFill>
                <a:srgbClr val="FF0000"/>
              </a:solidFill>
            </a:endParaRPr>
          </a:p>
          <a:p>
            <a:r>
              <a:rPr lang="fr-FR" sz="1400" dirty="0">
                <a:solidFill>
                  <a:srgbClr val="FF0000"/>
                </a:solidFill>
              </a:rPr>
              <a:t>Nombre de sur-classement(s) possible(s) : </a:t>
            </a:r>
          </a:p>
          <a:p>
            <a:r>
              <a:rPr lang="fr-FR" sz="1400" dirty="0">
                <a:solidFill>
                  <a:srgbClr val="FF0000"/>
                </a:solidFill>
              </a:rPr>
              <a:t>- 2 en MG-MF avec certificat médical de sur-classement obligatoire </a:t>
            </a:r>
          </a:p>
          <a:p>
            <a:r>
              <a:rPr lang="fr-FR" sz="1400" dirty="0">
                <a:solidFill>
                  <a:srgbClr val="FF0000"/>
                </a:solidFill>
              </a:rPr>
              <a:t>- 2 en CG-JG-CJF (avec double sur-classement pour MF2 en CJF) </a:t>
            </a:r>
          </a:p>
          <a:p>
            <a:pPr algn="just"/>
            <a:endParaRPr lang="fr-FR" b="1" dirty="0" smtClean="0">
              <a:solidFill>
                <a:srgbClr val="FF0000"/>
              </a:solidFill>
              <a:effectLst/>
              <a:ea typeface="Times New Roman" panose="02020603050405020304" pitchFamily="18" charset="0"/>
            </a:endParaRPr>
          </a:p>
          <a:p>
            <a:pPr algn="just"/>
            <a:r>
              <a:rPr lang="fr-FR" b="1" u="sng" dirty="0"/>
              <a:t>Articles </a:t>
            </a:r>
            <a:r>
              <a:rPr lang="fr-FR" b="1" u="sng" dirty="0" smtClean="0"/>
              <a:t>3 </a:t>
            </a:r>
            <a:r>
              <a:rPr lang="fr-FR" b="1" u="sng" dirty="0"/>
              <a:t>: </a:t>
            </a:r>
            <a:r>
              <a:rPr lang="fr-FR" b="1" u="sng" dirty="0" smtClean="0"/>
              <a:t>Le championnat national.</a:t>
            </a:r>
          </a:p>
          <a:p>
            <a:pPr algn="just"/>
            <a:endParaRPr lang="fr-FR" b="1" u="sng" dirty="0"/>
          </a:p>
          <a:p>
            <a:pPr algn="just"/>
            <a:r>
              <a:rPr lang="fr-FR" sz="1400" b="1" u="sng" dirty="0" smtClean="0"/>
              <a:t>Facturation </a:t>
            </a:r>
            <a:r>
              <a:rPr lang="fr-FR" sz="1400" b="1" u="sng" dirty="0"/>
              <a:t>de 500 Euros : </a:t>
            </a:r>
            <a:r>
              <a:rPr lang="fr-FR" sz="1200" dirty="0"/>
              <a:t>Ce dispositif s’inscrit dans le contexte d’un championnat incomplet en termes d’équipes participantes. Quand la procédure de repêchage est inopérante au regard d’un établissement en situation de désistement trop tardif : au délai des 15 jours précédant le premier jour du championnat. Il est laissé à l’appréciation de l’organisateur, de facturer la somme des 500 € à l’attention du comité. Ce dernier pourra ensuite se tourner vers l’établissement</a:t>
            </a:r>
            <a:endParaRPr lang="fr-FR" sz="1200" b="1" dirty="0">
              <a:solidFill>
                <a:srgbClr val="FF0000"/>
              </a:solidFill>
              <a:ea typeface="Times New Roman" panose="02020603050405020304" pitchFamily="18" charset="0"/>
            </a:endParaRPr>
          </a:p>
          <a:p>
            <a:pPr algn="just"/>
            <a:endParaRPr lang="fr-FR" b="1" dirty="0" smtClean="0">
              <a:solidFill>
                <a:srgbClr val="FF0000"/>
              </a:solidFill>
              <a:effectLst/>
              <a:ea typeface="Times New Roman" panose="02020603050405020304" pitchFamily="18" charset="0"/>
            </a:endParaRPr>
          </a:p>
          <a:p>
            <a:pPr algn="just"/>
            <a:endParaRPr lang="fr-FR" b="1" dirty="0">
              <a:solidFill>
                <a:srgbClr val="FF0000"/>
              </a:solidFill>
              <a:ea typeface="Times New Roman" panose="02020603050405020304" pitchFamily="18" charset="0"/>
            </a:endParaRPr>
          </a:p>
          <a:p>
            <a:pPr algn="just"/>
            <a:endParaRPr lang="fr-FR" b="1" dirty="0">
              <a:solidFill>
                <a:srgbClr val="FF0000"/>
              </a:solidFill>
              <a:ea typeface="Times New Roman" panose="02020603050405020304" pitchFamily="18" charset="0"/>
            </a:endParaRPr>
          </a:p>
          <a:p>
            <a:pPr algn="just"/>
            <a:endParaRPr lang="fr-FR" b="1" dirty="0" smtClean="0">
              <a:solidFill>
                <a:srgbClr val="FF0000"/>
              </a:solidFill>
              <a:effectLst/>
              <a:ea typeface="Times New Roman" panose="02020603050405020304" pitchFamily="18" charset="0"/>
            </a:endParaRPr>
          </a:p>
          <a:p>
            <a:pPr algn="just"/>
            <a:endParaRPr lang="fr-FR" b="1" dirty="0">
              <a:solidFill>
                <a:srgbClr val="FF0000"/>
              </a:solidFill>
              <a:ea typeface="Times New Roman" panose="02020603050405020304" pitchFamily="18" charset="0"/>
            </a:endParaRPr>
          </a:p>
          <a:p>
            <a:pPr algn="just"/>
            <a:endParaRPr lang="fr-FR" dirty="0">
              <a:effectLst/>
              <a:ea typeface="Times New Roman" panose="02020603050405020304" pitchFamily="18" charset="0"/>
            </a:endParaRPr>
          </a:p>
        </p:txBody>
      </p:sp>
    </p:spTree>
    <p:extLst>
      <p:ext uri="{BB962C8B-B14F-4D97-AF65-F5344CB8AC3E}">
        <p14:creationId xmlns:p14="http://schemas.microsoft.com/office/powerpoint/2010/main" val="4035890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86511"/>
            <a:ext cx="10515600" cy="4649316"/>
          </a:xfrm>
        </p:spPr>
        <p:txBody>
          <a:bodyPr>
            <a:normAutofit fontScale="92500" lnSpcReduction="10000"/>
          </a:bodyPr>
          <a:lstStyle/>
          <a:p>
            <a:pPr marL="0" indent="0">
              <a:buNone/>
            </a:pPr>
            <a:endParaRPr lang="fr-FR" b="1" u="sng" dirty="0" smtClean="0">
              <a:latin typeface="Arial" panose="020B0604020202020204" pitchFamily="34" charset="0"/>
              <a:cs typeface="Arial" panose="020B0604020202020204" pitchFamily="34" charset="0"/>
            </a:endParaRPr>
          </a:p>
          <a:p>
            <a:pPr marL="0" indent="0">
              <a:buNone/>
            </a:pPr>
            <a:r>
              <a:rPr lang="fr-FR" b="1" u="sng" dirty="0" smtClean="0">
                <a:latin typeface="Arial" panose="020B0604020202020204" pitchFamily="34" charset="0"/>
                <a:cs typeface="Arial" panose="020B0604020202020204" pitchFamily="34" charset="0"/>
              </a:rPr>
              <a:t>Droits d’engagements pour les sports collectifs :</a:t>
            </a:r>
          </a:p>
          <a:p>
            <a:pPr marL="0" indent="0">
              <a:buNone/>
            </a:pPr>
            <a:endParaRPr lang="fr-FR" sz="2000" b="1" dirty="0" smtClean="0">
              <a:latin typeface="Arial" panose="020B0604020202020204" pitchFamily="34" charset="0"/>
              <a:cs typeface="Arial" panose="020B0604020202020204" pitchFamily="34" charset="0"/>
            </a:endParaRPr>
          </a:p>
          <a:p>
            <a:pPr marL="0" indent="0">
              <a:buNone/>
            </a:pPr>
            <a:r>
              <a:rPr lang="fr-FR" sz="2000" dirty="0" smtClean="0">
                <a:latin typeface="Arial" panose="020B0604020202020204" pitchFamily="34" charset="0"/>
                <a:cs typeface="Arial" panose="020B0604020202020204" pitchFamily="34" charset="0"/>
              </a:rPr>
              <a:t>Les droits d’engagement sont identiques désormais à tous les sports collectifs </a:t>
            </a:r>
            <a:r>
              <a:rPr lang="fr-FR" sz="2000" b="1" dirty="0" smtClean="0">
                <a:solidFill>
                  <a:srgbClr val="FF0000"/>
                </a:solidFill>
                <a:latin typeface="Arial" panose="020B0604020202020204" pitchFamily="34" charset="0"/>
                <a:cs typeface="Arial" panose="020B0604020202020204" pitchFamily="34" charset="0"/>
              </a:rPr>
              <a:t>à savoir 30 euros par équipe engagée dans un championnat UGSEL du comité de Paris.</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u="sng" dirty="0" smtClean="0">
                <a:latin typeface="Arial" panose="020B0604020202020204" pitchFamily="34" charset="0"/>
                <a:cs typeface="Arial" panose="020B0604020202020204" pitchFamily="34" charset="0"/>
              </a:rPr>
              <a:t>Les forfaits :</a:t>
            </a:r>
          </a:p>
          <a:p>
            <a:pPr marL="0" indent="0">
              <a:buNone/>
            </a:pPr>
            <a:endParaRPr lang="fr-FR" sz="2000" dirty="0" smtClean="0">
              <a:latin typeface="Arial" panose="020B0604020202020204" pitchFamily="34" charset="0"/>
              <a:cs typeface="Arial" panose="020B0604020202020204" pitchFamily="34" charset="0"/>
            </a:endParaRPr>
          </a:p>
          <a:p>
            <a:pPr marL="0" indent="0">
              <a:buNone/>
            </a:pPr>
            <a:r>
              <a:rPr lang="fr-FR" sz="2000" dirty="0" smtClean="0">
                <a:latin typeface="Arial" panose="020B0604020202020204" pitchFamily="34" charset="0"/>
                <a:cs typeface="Arial" panose="020B0604020202020204" pitchFamily="34" charset="0"/>
              </a:rPr>
              <a:t>Chaque match non joué dans le cadre du championnat (pas de résultat officiel comptant pour le classement) </a:t>
            </a:r>
            <a:r>
              <a:rPr lang="fr-FR" sz="2000" b="1" dirty="0" smtClean="0">
                <a:solidFill>
                  <a:srgbClr val="FF0000"/>
                </a:solidFill>
                <a:latin typeface="Arial" panose="020B0604020202020204" pitchFamily="34" charset="0"/>
                <a:cs typeface="Arial" panose="020B0604020202020204" pitchFamily="34" charset="0"/>
              </a:rPr>
              <a:t>sera pénalisé financièrement de 50 euros. </a:t>
            </a:r>
            <a:endParaRPr lang="fr-FR" sz="2000" b="1" dirty="0">
              <a:solidFill>
                <a:srgbClr val="FF0000"/>
              </a:solidFill>
              <a:latin typeface="Arial" panose="020B0604020202020204" pitchFamily="34" charset="0"/>
              <a:cs typeface="Arial" panose="020B0604020202020204" pitchFamily="34" charset="0"/>
            </a:endParaRPr>
          </a:p>
          <a:p>
            <a:pPr marL="0" indent="0">
              <a:buNone/>
            </a:pPr>
            <a:r>
              <a:rPr lang="fr-FR" sz="2000" dirty="0" smtClean="0">
                <a:latin typeface="Arial" panose="020B0604020202020204" pitchFamily="34" charset="0"/>
                <a:cs typeface="Arial" panose="020B0604020202020204" pitchFamily="34" charset="0"/>
              </a:rPr>
              <a:t>Cela sous entend que pour rejouer un match, les deux enseignants doivent trouver un accord sur une date. Dans le cas contraire, l’équipe forfait le jour de match initialement prévu par le calendrier sera considérée forfait. </a:t>
            </a:r>
            <a:endParaRPr lang="fr-FR" sz="2000"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1884406" y="82378"/>
            <a:ext cx="10515600" cy="648129"/>
          </a:xfrm>
        </p:spPr>
        <p:txBody>
          <a:bodyPr>
            <a:normAutofit fontScale="90000"/>
          </a:bodyPr>
          <a:lstStyle/>
          <a:p>
            <a:pPr algn="ctr"/>
            <a:r>
              <a:rPr lang="fr-FR" dirty="0"/>
              <a:t>DROITS D’ENGAGEMENT et FORFAITS</a:t>
            </a:r>
          </a:p>
        </p:txBody>
      </p:sp>
    </p:spTree>
    <p:extLst>
      <p:ext uri="{BB962C8B-B14F-4D97-AF65-F5344CB8AC3E}">
        <p14:creationId xmlns:p14="http://schemas.microsoft.com/office/powerpoint/2010/main" val="399129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38935"/>
            <a:ext cx="12192000" cy="6709529"/>
          </a:xfrm>
          <a:prstGeom prst="rect">
            <a:avLst/>
          </a:prstGeom>
        </p:spPr>
        <p:txBody>
          <a:bodyPr wrap="square">
            <a:spAutoFit/>
          </a:bodyPr>
          <a:lstStyle/>
          <a:p>
            <a:endParaRPr lang="fr-FR" u="sng" dirty="0" smtClean="0"/>
          </a:p>
          <a:p>
            <a:r>
              <a:rPr lang="fr-FR" dirty="0" smtClean="0">
                <a:solidFill>
                  <a:srgbClr val="FF0000"/>
                </a:solidFill>
              </a:rPr>
              <a:t>Document </a:t>
            </a:r>
            <a:r>
              <a:rPr lang="fr-FR" dirty="0">
                <a:solidFill>
                  <a:srgbClr val="FF0000"/>
                </a:solidFill>
              </a:rPr>
              <a:t>sur la reprise du sport scolaire (</a:t>
            </a:r>
            <a:r>
              <a:rPr lang="fr-FR" dirty="0" err="1">
                <a:solidFill>
                  <a:srgbClr val="FF0000"/>
                </a:solidFill>
              </a:rPr>
              <a:t>cf</a:t>
            </a:r>
            <a:r>
              <a:rPr lang="fr-FR" dirty="0">
                <a:solidFill>
                  <a:srgbClr val="FF0000"/>
                </a:solidFill>
              </a:rPr>
              <a:t> courrier UGSEL Nationale).</a:t>
            </a:r>
          </a:p>
          <a:p>
            <a:endParaRPr lang="fr-FR" dirty="0"/>
          </a:p>
          <a:p>
            <a:r>
              <a:rPr lang="fr-FR" sz="1600" b="1" u="sng" dirty="0"/>
              <a:t>Recommandations :</a:t>
            </a:r>
          </a:p>
          <a:p>
            <a:pPr marL="285750" indent="-285750">
              <a:buFontTx/>
              <a:buChar char="-"/>
            </a:pPr>
            <a:r>
              <a:rPr lang="fr-FR" sz="1400" dirty="0" smtClean="0"/>
              <a:t>Faire </a:t>
            </a:r>
            <a:r>
              <a:rPr lang="fr-FR" sz="1400" dirty="0"/>
              <a:t>la remontée des élèves vers Gabriel via le secrétariat d’établissement.</a:t>
            </a:r>
          </a:p>
          <a:p>
            <a:endParaRPr lang="fr-FR" sz="1400" dirty="0"/>
          </a:p>
          <a:p>
            <a:pPr marL="285750" indent="-285750">
              <a:buFontTx/>
              <a:buChar char="-"/>
            </a:pPr>
            <a:r>
              <a:rPr lang="fr-FR" sz="1400" dirty="0" smtClean="0"/>
              <a:t>Pour le 20 octobre, </a:t>
            </a:r>
            <a:r>
              <a:rPr lang="fr-FR" sz="1400" dirty="0"/>
              <a:t>licencier vos adhérents d’AS </a:t>
            </a:r>
            <a:r>
              <a:rPr lang="fr-FR" sz="1400" dirty="0" smtClean="0"/>
              <a:t>Volley et communiquer votre nombre d’équipes pour le calendrier de championnat. </a:t>
            </a:r>
            <a:r>
              <a:rPr lang="fr-FR" sz="1400" dirty="0"/>
              <a:t>Il conviendra ensuite de les inscrire dans les championnats </a:t>
            </a:r>
            <a:r>
              <a:rPr lang="fr-FR" sz="1400" dirty="0" smtClean="0"/>
              <a:t>correspondants sur </a:t>
            </a:r>
            <a:r>
              <a:rPr lang="fr-FR" sz="1400" dirty="0" err="1" smtClean="0"/>
              <a:t>Usport</a:t>
            </a:r>
            <a:r>
              <a:rPr lang="fr-FR" sz="1400" dirty="0" smtClean="0"/>
              <a:t>. </a:t>
            </a:r>
            <a:r>
              <a:rPr lang="fr-FR" sz="1400" b="1" dirty="0">
                <a:solidFill>
                  <a:srgbClr val="FF0000"/>
                </a:solidFill>
              </a:rPr>
              <a:t>Seuls les engagements sur </a:t>
            </a:r>
            <a:r>
              <a:rPr lang="fr-FR" sz="1400" b="1" dirty="0" err="1" smtClean="0">
                <a:solidFill>
                  <a:srgbClr val="FF0000"/>
                </a:solidFill>
              </a:rPr>
              <a:t>Usport</a:t>
            </a:r>
            <a:r>
              <a:rPr lang="fr-FR" sz="1400" b="1" dirty="0" smtClean="0">
                <a:solidFill>
                  <a:srgbClr val="FF0000"/>
                </a:solidFill>
              </a:rPr>
              <a:t> </a:t>
            </a:r>
            <a:r>
              <a:rPr lang="fr-FR" sz="1400" b="1" dirty="0">
                <a:solidFill>
                  <a:srgbClr val="FF0000"/>
                </a:solidFill>
              </a:rPr>
              <a:t>seront considérés comme officiels. </a:t>
            </a:r>
          </a:p>
          <a:p>
            <a:endParaRPr lang="fr-FR" b="1" u="sng" dirty="0"/>
          </a:p>
          <a:p>
            <a:r>
              <a:rPr lang="fr-FR" sz="1600" b="1" u="sng" dirty="0"/>
              <a:t>Projet de calendrier de </a:t>
            </a:r>
            <a:r>
              <a:rPr lang="fr-FR" sz="1600" b="1" u="sng" dirty="0" smtClean="0"/>
              <a:t>Volley-ball 2021-2022 :</a:t>
            </a:r>
            <a:endParaRPr lang="fr-FR" sz="1600" b="1" u="sng" dirty="0"/>
          </a:p>
          <a:p>
            <a:endParaRPr lang="fr-FR" sz="1200" u="sng" dirty="0" smtClean="0"/>
          </a:p>
          <a:p>
            <a:r>
              <a:rPr lang="fr-FR" sz="1400" b="1" dirty="0" smtClean="0"/>
              <a:t>Niveau Comité de Paris</a:t>
            </a:r>
            <a:r>
              <a:rPr lang="fr-FR" sz="1400" b="1" dirty="0"/>
              <a:t> :</a:t>
            </a:r>
          </a:p>
          <a:p>
            <a:endParaRPr lang="fr-FR" sz="1200" u="sng" dirty="0" smtClean="0"/>
          </a:p>
          <a:p>
            <a:r>
              <a:rPr lang="fr-FR" sz="1200" u="sng" dirty="0" smtClean="0"/>
              <a:t>- Octobre :</a:t>
            </a:r>
            <a:r>
              <a:rPr lang="fr-FR" sz="1200" dirty="0" smtClean="0"/>
              <a:t> Inscription de vos équipes sur USPORT</a:t>
            </a:r>
          </a:p>
          <a:p>
            <a:endParaRPr lang="fr-FR" sz="1200" u="sng" dirty="0"/>
          </a:p>
          <a:p>
            <a:r>
              <a:rPr lang="fr-FR" sz="1200" u="sng" dirty="0" smtClean="0"/>
              <a:t>- Novembre/Décembre : </a:t>
            </a:r>
            <a:r>
              <a:rPr lang="fr-FR" sz="1200" dirty="0" smtClean="0"/>
              <a:t>début du championnat. </a:t>
            </a:r>
            <a:endParaRPr lang="fr-FR" sz="1200" dirty="0"/>
          </a:p>
          <a:p>
            <a:endParaRPr lang="fr-FR" dirty="0"/>
          </a:p>
          <a:p>
            <a:r>
              <a:rPr lang="fr-FR" sz="1400" b="1" dirty="0" smtClean="0"/>
              <a:t>Niveau Territoire Ile de France</a:t>
            </a:r>
            <a:r>
              <a:rPr lang="fr-FR" sz="1400" b="1" dirty="0"/>
              <a:t> :</a:t>
            </a:r>
          </a:p>
          <a:p>
            <a:endParaRPr lang="fr-FR" sz="1200" dirty="0" smtClean="0"/>
          </a:p>
          <a:p>
            <a:r>
              <a:rPr lang="fr-FR" sz="1200" dirty="0" smtClean="0"/>
              <a:t>Cadets : 12 Janvier / Juniors : 26 Janvier / Cadettes/Juniors </a:t>
            </a:r>
            <a:r>
              <a:rPr lang="fr-FR" sz="1200" dirty="0"/>
              <a:t>Filles </a:t>
            </a:r>
            <a:r>
              <a:rPr lang="fr-FR" sz="1200" dirty="0" smtClean="0"/>
              <a:t>: 19 Janvier</a:t>
            </a:r>
            <a:endParaRPr lang="fr-FR" sz="1200" b="1" dirty="0">
              <a:solidFill>
                <a:srgbClr val="FF0000"/>
              </a:solidFill>
            </a:endParaRPr>
          </a:p>
          <a:p>
            <a:r>
              <a:rPr lang="fr-FR" sz="1200" dirty="0" smtClean="0"/>
              <a:t>Minimes Garçons : </a:t>
            </a:r>
            <a:r>
              <a:rPr lang="fr-FR" sz="1200" dirty="0"/>
              <a:t>9</a:t>
            </a:r>
            <a:r>
              <a:rPr lang="fr-FR" sz="1200" dirty="0" smtClean="0"/>
              <a:t> Mars / </a:t>
            </a:r>
            <a:r>
              <a:rPr lang="fr-FR" sz="1200" dirty="0"/>
              <a:t>Filles </a:t>
            </a:r>
            <a:r>
              <a:rPr lang="fr-FR" sz="1200" dirty="0" smtClean="0"/>
              <a:t>: 23 Mars. </a:t>
            </a:r>
            <a:endParaRPr lang="fr-FR" sz="1200" b="1" dirty="0" smtClean="0">
              <a:solidFill>
                <a:srgbClr val="FF0000"/>
              </a:solidFill>
            </a:endParaRPr>
          </a:p>
          <a:p>
            <a:r>
              <a:rPr lang="fr-FR" dirty="0"/>
              <a:t> </a:t>
            </a:r>
          </a:p>
          <a:p>
            <a:r>
              <a:rPr lang="fr-FR" sz="1400" b="1" dirty="0" smtClean="0"/>
              <a:t>Niveau National :</a:t>
            </a:r>
          </a:p>
          <a:p>
            <a:r>
              <a:rPr lang="fr-FR" sz="1200" dirty="0" smtClean="0">
                <a:solidFill>
                  <a:srgbClr val="FF0000"/>
                </a:solidFill>
              </a:rPr>
              <a:t>Formation nationale arbitrage </a:t>
            </a:r>
            <a:r>
              <a:rPr lang="fr-FR" sz="1200" smtClean="0">
                <a:solidFill>
                  <a:srgbClr val="FF0000"/>
                </a:solidFill>
              </a:rPr>
              <a:t>: </a:t>
            </a:r>
            <a:r>
              <a:rPr lang="fr-FR" sz="1200" smtClean="0">
                <a:solidFill>
                  <a:srgbClr val="FF0000"/>
                </a:solidFill>
              </a:rPr>
              <a:t>du 5 au 8 </a:t>
            </a:r>
            <a:r>
              <a:rPr lang="fr-FR" sz="1200" dirty="0" smtClean="0">
                <a:solidFill>
                  <a:srgbClr val="FF0000"/>
                </a:solidFill>
              </a:rPr>
              <a:t>décembre à Bourges. </a:t>
            </a:r>
          </a:p>
          <a:p>
            <a:r>
              <a:rPr lang="fr-FR" sz="1200" dirty="0" smtClean="0"/>
              <a:t>CJF : 16, 17 et 18 mars à Saint Brieuc. </a:t>
            </a:r>
          </a:p>
          <a:p>
            <a:r>
              <a:rPr lang="fr-FR" sz="1200" dirty="0" smtClean="0"/>
              <a:t>CG : ? / JG : ?</a:t>
            </a:r>
          </a:p>
          <a:p>
            <a:r>
              <a:rPr lang="fr-FR" sz="1200" dirty="0" smtClean="0"/>
              <a:t>Minimes G : ? / Minime F : ? </a:t>
            </a:r>
          </a:p>
          <a:p>
            <a:endParaRPr lang="fr-FR" dirty="0"/>
          </a:p>
          <a:p>
            <a:endParaRPr lang="fr-FR" b="1" dirty="0">
              <a:solidFill>
                <a:srgbClr val="FF0000"/>
              </a:solidFill>
            </a:endParaRPr>
          </a:p>
        </p:txBody>
      </p:sp>
      <p:sp>
        <p:nvSpPr>
          <p:cNvPr id="4" name="Titre 3"/>
          <p:cNvSpPr>
            <a:spLocks noGrp="1"/>
          </p:cNvSpPr>
          <p:nvPr>
            <p:ph type="title"/>
          </p:nvPr>
        </p:nvSpPr>
        <p:spPr>
          <a:xfrm>
            <a:off x="838200" y="274320"/>
            <a:ext cx="10515600" cy="941161"/>
          </a:xfrm>
        </p:spPr>
        <p:txBody>
          <a:bodyPr/>
          <a:lstStyle/>
          <a:p>
            <a:pPr algn="ctr"/>
            <a:r>
              <a:rPr lang="fr-FR" dirty="0" smtClean="0">
                <a:solidFill>
                  <a:schemeClr val="bg1"/>
                </a:solidFill>
              </a:rPr>
              <a:t>Déroulement de l’année</a:t>
            </a:r>
            <a:endParaRPr lang="fr-FR" dirty="0">
              <a:solidFill>
                <a:schemeClr val="bg1"/>
              </a:solidFill>
            </a:endParaRPr>
          </a:p>
        </p:txBody>
      </p:sp>
    </p:spTree>
    <p:extLst>
      <p:ext uri="{BB962C8B-B14F-4D97-AF65-F5344CB8AC3E}">
        <p14:creationId xmlns:p14="http://schemas.microsoft.com/office/powerpoint/2010/main" val="2350592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4357" y="1"/>
            <a:ext cx="11417642" cy="930876"/>
          </a:xfrm>
        </p:spPr>
        <p:txBody>
          <a:bodyPr>
            <a:normAutofit/>
          </a:bodyPr>
          <a:lstStyle/>
          <a:p>
            <a:r>
              <a:rPr lang="fr-FR" sz="3600" dirty="0" smtClean="0">
                <a:solidFill>
                  <a:schemeClr val="bg1"/>
                </a:solidFill>
              </a:rPr>
              <a:t>PROTOCOLE SANITAIRE COVID-19</a:t>
            </a:r>
            <a:endParaRPr lang="fr-FR" sz="3600" dirty="0">
              <a:solidFill>
                <a:schemeClr val="bg1"/>
              </a:solidFill>
            </a:endParaRPr>
          </a:p>
        </p:txBody>
      </p:sp>
      <p:sp>
        <p:nvSpPr>
          <p:cNvPr id="3" name="Sous-titre 2"/>
          <p:cNvSpPr>
            <a:spLocks noGrp="1"/>
          </p:cNvSpPr>
          <p:nvPr>
            <p:ph type="subTitle" idx="1"/>
          </p:nvPr>
        </p:nvSpPr>
        <p:spPr>
          <a:xfrm>
            <a:off x="-1" y="1606378"/>
            <a:ext cx="12191999" cy="5251622"/>
          </a:xfrm>
        </p:spPr>
        <p:txBody>
          <a:bodyPr>
            <a:normAutofit/>
          </a:bodyPr>
          <a:lstStyle/>
          <a:p>
            <a:pPr algn="l"/>
            <a:endParaRPr lang="fr-FR" dirty="0"/>
          </a:p>
          <a:p>
            <a:pPr algn="l"/>
            <a:r>
              <a:rPr lang="fr-FR" b="1" u="sng" dirty="0" smtClean="0"/>
              <a:t>Règles à mettre en place :</a:t>
            </a:r>
          </a:p>
          <a:p>
            <a:pPr marL="342900" indent="-342900" algn="l">
              <a:buFontTx/>
              <a:buChar char="-"/>
            </a:pPr>
            <a:r>
              <a:rPr lang="fr-FR" dirty="0" smtClean="0"/>
              <a:t>Se laver les mains avant d’entrer sur le lieu de compétition.</a:t>
            </a:r>
          </a:p>
          <a:p>
            <a:pPr marL="342900" indent="-342900" algn="l">
              <a:buFontTx/>
              <a:buChar char="-"/>
            </a:pPr>
            <a:r>
              <a:rPr lang="fr-FR" dirty="0" smtClean="0">
                <a:solidFill>
                  <a:srgbClr val="FF0000"/>
                </a:solidFill>
              </a:rPr>
              <a:t>Vestiaires accessibles uniquement avant/après la compétition.</a:t>
            </a:r>
          </a:p>
          <a:p>
            <a:pPr marL="342900" indent="-342900" algn="l">
              <a:buFontTx/>
              <a:buChar char="-"/>
            </a:pPr>
            <a:r>
              <a:rPr lang="fr-FR" dirty="0" smtClean="0"/>
              <a:t>Chaque établissement doit avoir son propre matériel : ballons, chasubles, bouteilles d’eau pour chaque élève.</a:t>
            </a:r>
          </a:p>
          <a:p>
            <a:pPr marL="342900" indent="-342900" algn="l">
              <a:buFontTx/>
              <a:buChar char="-"/>
            </a:pPr>
            <a:r>
              <a:rPr lang="fr-FR" dirty="0" smtClean="0"/>
              <a:t>Chaque établissement stockera les affaires des élèves dans un endroit distinct des autres.</a:t>
            </a:r>
          </a:p>
          <a:p>
            <a:pPr marL="342900" indent="-342900" algn="l">
              <a:buFontTx/>
              <a:buChar char="-"/>
            </a:pPr>
            <a:r>
              <a:rPr lang="fr-FR" dirty="0" smtClean="0"/>
              <a:t>Pas de poignée de main entre les joueurs.</a:t>
            </a:r>
          </a:p>
          <a:p>
            <a:pPr marL="342900" indent="-342900" algn="l">
              <a:buFontTx/>
              <a:buChar char="-"/>
            </a:pPr>
            <a:r>
              <a:rPr lang="fr-FR" dirty="0" smtClean="0"/>
              <a:t>Port du masque obligatoire en dehors des phases de jeu pour tout le monde.</a:t>
            </a:r>
          </a:p>
          <a:p>
            <a:pPr marL="342900" indent="-342900" algn="l">
              <a:buFontTx/>
              <a:buChar char="-"/>
            </a:pPr>
            <a:endParaRPr lang="fr-FR" dirty="0"/>
          </a:p>
        </p:txBody>
      </p:sp>
    </p:spTree>
    <p:extLst>
      <p:ext uri="{BB962C8B-B14F-4D97-AF65-F5344CB8AC3E}">
        <p14:creationId xmlns:p14="http://schemas.microsoft.com/office/powerpoint/2010/main" val="212693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Texte 23"/>
          <p:cNvSpPr txBox="1"/>
          <p:nvPr/>
        </p:nvSpPr>
        <p:spPr>
          <a:xfrm>
            <a:off x="0" y="247239"/>
            <a:ext cx="12192000" cy="646331"/>
          </a:xfrm>
          <a:prstGeom prst="rect">
            <a:avLst/>
          </a:prstGeom>
          <a:noFill/>
        </p:spPr>
        <p:txBody>
          <a:bodyPr wrap="square" rtlCol="0">
            <a:spAutoFit/>
          </a:bodyPr>
          <a:lstStyle/>
          <a:p>
            <a:pPr algn="ctr"/>
            <a:r>
              <a:rPr lang="fr-FR" sz="3600" dirty="0" smtClean="0">
                <a:solidFill>
                  <a:schemeClr val="bg1"/>
                </a:solidFill>
                <a:latin typeface="Berlin Sans FB" panose="020E0602020502020306" pitchFamily="34" charset="0"/>
              </a:rPr>
              <a:t>GESTION USPORT</a:t>
            </a:r>
            <a:endParaRPr lang="fr-FR" sz="1600" dirty="0">
              <a:solidFill>
                <a:schemeClr val="bg1"/>
              </a:solidFill>
              <a:latin typeface="Berlin Sans FB" panose="020E0602020502020306" pitchFamily="34" charset="0"/>
            </a:endParaRPr>
          </a:p>
        </p:txBody>
      </p:sp>
      <p:sp>
        <p:nvSpPr>
          <p:cNvPr id="3" name="ZoneTexte 2"/>
          <p:cNvSpPr txBox="1"/>
          <p:nvPr/>
        </p:nvSpPr>
        <p:spPr>
          <a:xfrm>
            <a:off x="299584" y="2413233"/>
            <a:ext cx="11537282" cy="3539430"/>
          </a:xfrm>
          <a:prstGeom prst="rect">
            <a:avLst/>
          </a:prstGeom>
          <a:noFill/>
        </p:spPr>
        <p:txBody>
          <a:bodyPr wrap="square" rtlCol="0">
            <a:spAutoFit/>
          </a:bodyPr>
          <a:lstStyle/>
          <a:p>
            <a:r>
              <a:rPr lang="fr-FR" sz="2800" b="1" dirty="0" smtClean="0"/>
              <a:t>Pour engager de manière officielle vos équipes, vous devez passer par USPORT.</a:t>
            </a:r>
          </a:p>
          <a:p>
            <a:endParaRPr lang="fr-FR" sz="2800" b="1" smtClean="0"/>
          </a:p>
          <a:p>
            <a:r>
              <a:rPr lang="fr-FR" sz="2800" b="1" smtClean="0"/>
              <a:t>Une </a:t>
            </a:r>
            <a:r>
              <a:rPr lang="fr-FR" sz="2800" b="1" dirty="0" smtClean="0"/>
              <a:t>fois vos élèves licenciés, vous pouvez inscrire des équipes dans les championnats correspondants.</a:t>
            </a:r>
          </a:p>
          <a:p>
            <a:endParaRPr lang="fr-FR" sz="2800" b="1" dirty="0" smtClean="0"/>
          </a:p>
          <a:p>
            <a:r>
              <a:rPr lang="fr-FR" sz="2800" b="1" dirty="0" smtClean="0"/>
              <a:t>Je vais envoyer par mail avec le compte rendu, le protocole d’aide aux engagements des équipes. </a:t>
            </a:r>
            <a:endParaRPr lang="fr-FR" sz="2800" b="1" dirty="0"/>
          </a:p>
        </p:txBody>
      </p:sp>
    </p:spTree>
    <p:extLst>
      <p:ext uri="{BB962C8B-B14F-4D97-AF65-F5344CB8AC3E}">
        <p14:creationId xmlns:p14="http://schemas.microsoft.com/office/powerpoint/2010/main" val="4200675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UGSEL PARIS">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GSEL PARIS" id="{ED1040E0-C2B9-403F-916B-24EA371F83DF}" vid="{1A2F18C2-343B-4C14-BE9A-CF2C52C67237}"/>
    </a:ext>
  </a:extLst>
</a:theme>
</file>

<file path=ppt/theme/theme2.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UGSEL PARIS</Template>
  <TotalTime>1176</TotalTime>
  <Words>750</Words>
  <Application>Microsoft Office PowerPoint</Application>
  <PresentationFormat>Grand écran</PresentationFormat>
  <Paragraphs>118</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9</vt:i4>
      </vt:variant>
    </vt:vector>
  </HeadingPairs>
  <TitlesOfParts>
    <vt:vector size="18" baseType="lpstr">
      <vt:lpstr>Arial</vt:lpstr>
      <vt:lpstr>Berlin Sans FB</vt:lpstr>
      <vt:lpstr>Book Antiqua</vt:lpstr>
      <vt:lpstr>Calibri</vt:lpstr>
      <vt:lpstr>Calibri Light</vt:lpstr>
      <vt:lpstr>Times New Roman</vt:lpstr>
      <vt:lpstr>UGSEL PARIS</vt:lpstr>
      <vt:lpstr>1_Thème Office</vt:lpstr>
      <vt:lpstr>2_Thème Office</vt:lpstr>
      <vt:lpstr>Réunion de rentrée 2021  Volley-ball</vt:lpstr>
      <vt:lpstr>COMMUNICATION AVEC L’UGSEL</vt:lpstr>
      <vt:lpstr>Les Règlements Généraux UGSEL Nationale</vt:lpstr>
      <vt:lpstr>Le Règlement Général sur la Protection des Données (RGPD)</vt:lpstr>
      <vt:lpstr>REGLEMENTS NATIONAUX SPORTS COLLECTIFS HANDBALL</vt:lpstr>
      <vt:lpstr>DROITS D’ENGAGEMENT et FORFAITS</vt:lpstr>
      <vt:lpstr>Déroulement de l’année</vt:lpstr>
      <vt:lpstr>PROTOCOLE SANITAIRE COVID-19</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rentrée 2018 Sports de Raquette</dc:title>
  <dc:creator>UGSEL 2</dc:creator>
  <cp:lastModifiedBy>UGSEL</cp:lastModifiedBy>
  <cp:revision>175</cp:revision>
  <dcterms:created xsi:type="dcterms:W3CDTF">2018-09-05T09:54:32Z</dcterms:created>
  <dcterms:modified xsi:type="dcterms:W3CDTF">2021-10-11T09:37:23Z</dcterms:modified>
</cp:coreProperties>
</file>