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0" r:id="rId4"/>
    <p:sldId id="281" r:id="rId5"/>
    <p:sldId id="271" r:id="rId6"/>
    <p:sldId id="262" r:id="rId7"/>
    <p:sldId id="286" r:id="rId8"/>
    <p:sldId id="282" r:id="rId9"/>
    <p:sldId id="287" r:id="rId10"/>
    <p:sldId id="288" r:id="rId11"/>
    <p:sldId id="289" r:id="rId12"/>
    <p:sldId id="290" r:id="rId13"/>
    <p:sldId id="291" r:id="rId14"/>
    <p:sldId id="292" r:id="rId15"/>
    <p:sldId id="274"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985FCDD-576D-4E9C-8D7B-D855161E5C89}" type="datetimeFigureOut">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2350529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85FCDD-576D-4E9C-8D7B-D855161E5C89}" type="datetimeFigureOut">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293749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85FCDD-576D-4E9C-8D7B-D855161E5C89}" type="datetimeFigureOut">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224949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85FCDD-576D-4E9C-8D7B-D855161E5C89}" type="datetimeFigureOut">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41220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985FCDD-576D-4E9C-8D7B-D855161E5C89}" type="datetimeFigureOut">
              <a:rPr lang="fr-FR" smtClean="0"/>
              <a:t>29/09/2021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249077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985FCDD-576D-4E9C-8D7B-D855161E5C89}" type="datetimeFigureOut">
              <a:rPr lang="fr-FR" smtClean="0"/>
              <a:t>29/09/2021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3457123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985FCDD-576D-4E9C-8D7B-D855161E5C89}" type="datetimeFigureOut">
              <a:rPr lang="fr-FR" smtClean="0"/>
              <a:t>29/09/2021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403929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985FCDD-576D-4E9C-8D7B-D855161E5C89}" type="datetimeFigureOut">
              <a:rPr lang="fr-FR" smtClean="0"/>
              <a:t>29/09/2021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303352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85FCDD-576D-4E9C-8D7B-D855161E5C89}" type="datetimeFigureOut">
              <a:rPr lang="fr-FR" smtClean="0"/>
              <a:t>29/09/2021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1733145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85FCDD-576D-4E9C-8D7B-D855161E5C89}" type="datetimeFigureOut">
              <a:rPr lang="fr-FR" smtClean="0"/>
              <a:t>29/09/2021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137728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85FCDD-576D-4E9C-8D7B-D855161E5C89}" type="datetimeFigureOut">
              <a:rPr lang="fr-FR" smtClean="0"/>
              <a:t>29/09/2021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759912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5FCDD-576D-4E9C-8D7B-D855161E5C89}" type="datetimeFigureOut">
              <a:rPr lang="fr-FR" smtClean="0"/>
              <a:t>29/09/2021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C6C34-B120-49F4-B0D8-3FC7D91A5F35}" type="slidenum">
              <a:rPr lang="fr-FR" smtClean="0"/>
              <a:t>‹N°›</a:t>
            </a:fld>
            <a:endParaRPr lang="fr-FR"/>
          </a:p>
        </p:txBody>
      </p:sp>
    </p:spTree>
    <p:extLst>
      <p:ext uri="{BB962C8B-B14F-4D97-AF65-F5344CB8AC3E}">
        <p14:creationId xmlns:p14="http://schemas.microsoft.com/office/powerpoint/2010/main" val="299988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8.jpeg"/><Relationship Id="rId5" Type="http://schemas.openxmlformats.org/officeDocument/2006/relationships/tags" Target="../tags/tag5.xml"/><Relationship Id="rId10" Type="http://schemas.openxmlformats.org/officeDocument/2006/relationships/image" Target="../media/image7.jpeg"/><Relationship Id="rId4" Type="http://schemas.openxmlformats.org/officeDocument/2006/relationships/tags" Target="../tags/tag4.xml"/><Relationship Id="rId9"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secretariat@ugsel75.org" TargetMode="External"/><Relationship Id="rId2" Type="http://schemas.openxmlformats.org/officeDocument/2006/relationships/hyperlink" Target="mailto:direction@ugsel75.org" TargetMode="External"/><Relationship Id="rId1" Type="http://schemas.openxmlformats.org/officeDocument/2006/relationships/slideLayout" Target="../slideLayouts/slideLayout2.xml"/><Relationship Id="rId6" Type="http://schemas.openxmlformats.org/officeDocument/2006/relationships/hyperlink" Target="mailto:b-del-frari@ugsel.org" TargetMode="External"/><Relationship Id="rId5" Type="http://schemas.openxmlformats.org/officeDocument/2006/relationships/hyperlink" Target="mailto:sport@ugselidf.com" TargetMode="External"/><Relationship Id="rId4" Type="http://schemas.openxmlformats.org/officeDocument/2006/relationships/hyperlink" Target="mailto:seconddegre@ugsel75.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6600" b="1" dirty="0" smtClean="0"/>
              <a:t>Réunion de rentrée 2021</a:t>
            </a:r>
            <a:br>
              <a:rPr lang="fr-FR" sz="6600" b="1" dirty="0" smtClean="0"/>
            </a:br>
            <a:r>
              <a:rPr lang="fr-FR" sz="6600" b="1" dirty="0" smtClean="0"/>
              <a:t/>
            </a:r>
            <a:br>
              <a:rPr lang="fr-FR" sz="6600" b="1" dirty="0" smtClean="0"/>
            </a:br>
            <a:r>
              <a:rPr lang="fr-FR" sz="6600" b="1" dirty="0" smtClean="0"/>
              <a:t>BADMINTON</a:t>
            </a:r>
            <a:endParaRPr lang="fr-FR" sz="6600" b="1"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56"/>
            <a:ext cx="1487146" cy="1443831"/>
          </a:xfrm>
          <a:prstGeom prst="rect">
            <a:avLst/>
          </a:prstGeom>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0879" y="3575016"/>
            <a:ext cx="6970241" cy="3282984"/>
          </a:xfrm>
          <a:prstGeom prst="rect">
            <a:avLst/>
          </a:prstGeom>
        </p:spPr>
      </p:pic>
    </p:spTree>
    <p:extLst>
      <p:ext uri="{BB962C8B-B14F-4D97-AF65-F5344CB8AC3E}">
        <p14:creationId xmlns:p14="http://schemas.microsoft.com/office/powerpoint/2010/main" val="1015927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92843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79665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3532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 9" descr="image0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1"/>
            <a:ext cx="7487496" cy="4494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 10" descr="image0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74832" y="1726771"/>
            <a:ext cx="8817168" cy="513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7487497" y="37334"/>
            <a:ext cx="3316373" cy="1477328"/>
          </a:xfrm>
          <a:prstGeom prst="rect">
            <a:avLst/>
          </a:prstGeom>
        </p:spPr>
        <p:txBody>
          <a:bodyPr wrap="square">
            <a:spAutoFit/>
          </a:bodyPr>
          <a:lstStyle/>
          <a:p>
            <a:r>
              <a:rPr lang="fr-FR" b="1" dirty="0">
                <a:latin typeface="Calibri" panose="020F0502020204030204" pitchFamily="34" charset="0"/>
                <a:ea typeface="Calibri" panose="020F0502020204030204" pitchFamily="34" charset="0"/>
              </a:rPr>
              <a:t>Sélectionner TOUS les élèves à inscrire en cochant la case devant le nom </a:t>
            </a:r>
            <a:r>
              <a:rPr lang="fr-FR" b="1" dirty="0" smtClean="0">
                <a:latin typeface="Calibri" panose="020F0502020204030204" pitchFamily="34" charset="0"/>
                <a:ea typeface="Calibri" panose="020F0502020204030204" pitchFamily="34" charset="0"/>
              </a:rPr>
              <a:t>de chaque élève.</a:t>
            </a:r>
            <a:endParaRPr lang="fr-FR" b="1" dirty="0">
              <a:latin typeface="Calibri" panose="020F0502020204030204" pitchFamily="34" charset="0"/>
              <a:ea typeface="Calibri" panose="020F0502020204030204" pitchFamily="34" charset="0"/>
            </a:endParaRPr>
          </a:p>
          <a:p>
            <a:endParaRPr lang="fr-FR" b="1" dirty="0">
              <a:latin typeface="Calibri" panose="020F0502020204030204" pitchFamily="34" charset="0"/>
              <a:ea typeface="Calibri" panose="020F0502020204030204" pitchFamily="34" charset="0"/>
            </a:endParaRPr>
          </a:p>
          <a:p>
            <a:r>
              <a:rPr lang="fr-FR" b="1" dirty="0">
                <a:latin typeface="Calibri" panose="020F0502020204030204" pitchFamily="34" charset="0"/>
                <a:ea typeface="Calibri" panose="020F0502020204030204" pitchFamily="34" charset="0"/>
              </a:rPr>
              <a:t>puis cliquer sur Actions = Inscrire</a:t>
            </a:r>
            <a:endParaRPr lang="fr-FR" dirty="0">
              <a:latin typeface="Calibri" panose="020F0502020204030204" pitchFamily="34" charset="0"/>
              <a:ea typeface="Calibri" panose="020F0502020204030204" pitchFamily="34" charset="0"/>
            </a:endParaRPr>
          </a:p>
        </p:txBody>
      </p:sp>
      <p:sp>
        <p:nvSpPr>
          <p:cNvPr id="8" name="Ellipse 7"/>
          <p:cNvSpPr/>
          <p:nvPr>
            <p:custDataLst>
              <p:tags r:id="rId1"/>
            </p:custDataLst>
          </p:nvPr>
        </p:nvSpPr>
        <p:spPr>
          <a:xfrm rot="5400000">
            <a:off x="161528" y="2166950"/>
            <a:ext cx="361674" cy="33318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custDataLst>
              <p:tags r:id="rId2"/>
            </p:custDataLst>
          </p:nvPr>
        </p:nvCxnSpPr>
        <p:spPr>
          <a:xfrm flipH="1">
            <a:off x="595224" y="465826"/>
            <a:ext cx="6892272" cy="186771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custDataLst>
              <p:tags r:id="rId3"/>
            </p:custDataLst>
          </p:nvPr>
        </p:nvCxnSpPr>
        <p:spPr>
          <a:xfrm flipH="1">
            <a:off x="916014" y="1399684"/>
            <a:ext cx="6571482" cy="32708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Ellipse 14"/>
          <p:cNvSpPr/>
          <p:nvPr>
            <p:custDataLst>
              <p:tags r:id="rId4"/>
            </p:custDataLst>
          </p:nvPr>
        </p:nvSpPr>
        <p:spPr>
          <a:xfrm rot="5400000">
            <a:off x="427730" y="1449113"/>
            <a:ext cx="248722" cy="55531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00827" y="4494197"/>
            <a:ext cx="3173177" cy="1846659"/>
          </a:xfrm>
          <a:prstGeom prst="rect">
            <a:avLst/>
          </a:prstGeom>
        </p:spPr>
        <p:txBody>
          <a:bodyPr wrap="square">
            <a:spAutoFit/>
          </a:bodyPr>
          <a:lstStyle/>
          <a:p>
            <a:r>
              <a:rPr lang="fr-FR" sz="1600" b="1" dirty="0">
                <a:latin typeface="Calibri" panose="020F0502020204030204" pitchFamily="34" charset="0"/>
                <a:ea typeface="Calibri" panose="020F0502020204030204" pitchFamily="34" charset="0"/>
              </a:rPr>
              <a:t>Ensuite, vous devez pour chaque élève sélectionner </a:t>
            </a:r>
            <a:r>
              <a:rPr lang="fr-FR" sz="1600" b="1" dirty="0" smtClean="0">
                <a:latin typeface="Calibri" panose="020F0502020204030204" pitchFamily="34" charset="0"/>
                <a:ea typeface="Calibri" panose="020F0502020204030204" pitchFamily="34" charset="0"/>
              </a:rPr>
              <a:t>la catégorie dans laquelle il va jouer. </a:t>
            </a:r>
            <a:endParaRPr lang="fr-FR" sz="1600" b="1" dirty="0">
              <a:latin typeface="Calibri" panose="020F0502020204030204" pitchFamily="34" charset="0"/>
              <a:ea typeface="Calibri" panose="020F0502020204030204" pitchFamily="34" charset="0"/>
            </a:endParaRPr>
          </a:p>
          <a:p>
            <a:endParaRPr lang="fr-FR" b="1" dirty="0">
              <a:latin typeface="Calibri" panose="020F0502020204030204" pitchFamily="34" charset="0"/>
              <a:ea typeface="Calibri" panose="020F0502020204030204" pitchFamily="34" charset="0"/>
            </a:endParaRPr>
          </a:p>
          <a:p>
            <a:r>
              <a:rPr lang="fr-FR" sz="1600" b="1" dirty="0">
                <a:latin typeface="Calibri" panose="020F0502020204030204" pitchFamily="34" charset="0"/>
                <a:ea typeface="Calibri" panose="020F0502020204030204" pitchFamily="34" charset="0"/>
              </a:rPr>
              <a:t>Pour valider vos inscriptions, vous devez juste cliquer à la fin sur UGSELNET à gauche de votre écran.</a:t>
            </a:r>
            <a:endParaRPr lang="fr-FR" sz="1600" dirty="0">
              <a:latin typeface="Calibri" panose="020F0502020204030204" pitchFamily="34" charset="0"/>
              <a:ea typeface="Calibri" panose="020F0502020204030204" pitchFamily="34" charset="0"/>
            </a:endParaRPr>
          </a:p>
        </p:txBody>
      </p:sp>
      <p:sp>
        <p:nvSpPr>
          <p:cNvPr id="19" name="Ellipse 18"/>
          <p:cNvSpPr/>
          <p:nvPr>
            <p:custDataLst>
              <p:tags r:id="rId5"/>
            </p:custDataLst>
          </p:nvPr>
        </p:nvSpPr>
        <p:spPr>
          <a:xfrm rot="5400000">
            <a:off x="8814189" y="1328494"/>
            <a:ext cx="1129772" cy="5625849"/>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avec flèche 19"/>
          <p:cNvCxnSpPr/>
          <p:nvPr>
            <p:custDataLst>
              <p:tags r:id="rId6"/>
            </p:custDataLst>
          </p:nvPr>
        </p:nvCxnSpPr>
        <p:spPr>
          <a:xfrm flipV="1">
            <a:off x="2941608" y="4181237"/>
            <a:ext cx="3523714" cy="59779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2" name="Ellipse 21"/>
          <p:cNvSpPr/>
          <p:nvPr>
            <p:custDataLst>
              <p:tags r:id="rId7"/>
            </p:custDataLst>
          </p:nvPr>
        </p:nvSpPr>
        <p:spPr>
          <a:xfrm rot="5400000">
            <a:off x="3088239" y="2791404"/>
            <a:ext cx="858644" cy="38628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3" name="Connecteur droit avec flèche 22"/>
          <p:cNvCxnSpPr/>
          <p:nvPr>
            <p:custDataLst>
              <p:tags r:id="rId8"/>
            </p:custDataLst>
          </p:nvPr>
        </p:nvCxnSpPr>
        <p:spPr>
          <a:xfrm flipV="1">
            <a:off x="3053139" y="3413869"/>
            <a:ext cx="388801" cy="201418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5231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1753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762255"/>
          </a:xfrm>
        </p:spPr>
        <p:txBody>
          <a:bodyPr>
            <a:noAutofit/>
          </a:bodyPr>
          <a:lstStyle/>
          <a:p>
            <a:pPr algn="ctr"/>
            <a:r>
              <a:rPr lang="fr-FR" sz="6000" dirty="0"/>
              <a:t>C</a:t>
            </a:r>
            <a:r>
              <a:rPr lang="fr-FR" sz="6000" dirty="0" smtClean="0"/>
              <a:t>hampionnat </a:t>
            </a:r>
            <a:r>
              <a:rPr lang="fr-FR" sz="6000" dirty="0" smtClean="0">
                <a:solidFill>
                  <a:srgbClr val="FF0000"/>
                </a:solidFill>
              </a:rPr>
              <a:t>Tri-Raquette</a:t>
            </a:r>
            <a:endParaRPr lang="fr-FR" sz="6000" dirty="0">
              <a:solidFill>
                <a:srgbClr val="FF0000"/>
              </a:solidFill>
            </a:endParaRPr>
          </a:p>
        </p:txBody>
      </p:sp>
      <p:sp>
        <p:nvSpPr>
          <p:cNvPr id="3" name="ZoneTexte 2"/>
          <p:cNvSpPr txBox="1"/>
          <p:nvPr/>
        </p:nvSpPr>
        <p:spPr>
          <a:xfrm>
            <a:off x="1" y="2458528"/>
            <a:ext cx="12192000" cy="3416320"/>
          </a:xfrm>
          <a:prstGeom prst="rect">
            <a:avLst/>
          </a:prstGeom>
          <a:noFill/>
        </p:spPr>
        <p:txBody>
          <a:bodyPr wrap="square" rtlCol="0">
            <a:spAutoFit/>
          </a:bodyPr>
          <a:lstStyle/>
          <a:p>
            <a:r>
              <a:rPr lang="fr-FR" dirty="0" smtClean="0"/>
              <a:t>Le Tri-Raquette est une discipline dérivée du </a:t>
            </a:r>
            <a:r>
              <a:rPr lang="fr-FR" dirty="0" err="1" smtClean="0"/>
              <a:t>Racketlon</a:t>
            </a:r>
            <a:r>
              <a:rPr lang="fr-FR" dirty="0" smtClean="0"/>
              <a:t> et s’inspirant de ce qui existe déjà au niveau scolaire pour les sports collectifs à savoir le </a:t>
            </a:r>
            <a:r>
              <a:rPr lang="fr-FR" dirty="0" err="1" smtClean="0"/>
              <a:t>Trisports</a:t>
            </a:r>
            <a:r>
              <a:rPr lang="fr-FR" dirty="0" smtClean="0"/>
              <a:t>. </a:t>
            </a:r>
          </a:p>
          <a:p>
            <a:endParaRPr lang="fr-FR" dirty="0" smtClean="0"/>
          </a:p>
          <a:p>
            <a:r>
              <a:rPr lang="fr-FR" dirty="0" smtClean="0"/>
              <a:t>Le </a:t>
            </a:r>
            <a:r>
              <a:rPr lang="fr-FR" dirty="0" err="1" smtClean="0"/>
              <a:t>Racketlon</a:t>
            </a:r>
            <a:r>
              <a:rPr lang="fr-FR" dirty="0" smtClean="0"/>
              <a:t> est l’enchaînement de manches jouées en Tennis de Table, Badminton, Squash et Tennis contre un même joueur. Le Tri-raquette sera la même chose sans le Squash et avec du Mini Tennis.</a:t>
            </a:r>
          </a:p>
          <a:p>
            <a:endParaRPr lang="fr-FR" b="1" dirty="0" smtClean="0">
              <a:solidFill>
                <a:srgbClr val="FF0000"/>
              </a:solidFill>
            </a:endParaRPr>
          </a:p>
          <a:p>
            <a:r>
              <a:rPr lang="fr-FR" b="1" u="sng" dirty="0" smtClean="0"/>
              <a:t>Le principal responsable de cette activité est Josselin </a:t>
            </a:r>
            <a:r>
              <a:rPr lang="fr-FR" b="1" u="sng" dirty="0" err="1" smtClean="0"/>
              <a:t>Gadé</a:t>
            </a:r>
            <a:r>
              <a:rPr lang="fr-FR" b="1" u="sng" dirty="0" smtClean="0"/>
              <a:t> professeur d’EPS à Fénelon et actuel président du </a:t>
            </a:r>
            <a:r>
              <a:rPr lang="fr-FR" b="1" u="sng" dirty="0" err="1" smtClean="0"/>
              <a:t>Racketlon</a:t>
            </a:r>
            <a:r>
              <a:rPr lang="fr-FR" b="1" u="sng" dirty="0" smtClean="0"/>
              <a:t> </a:t>
            </a:r>
            <a:r>
              <a:rPr lang="fr-FR" b="1" u="sng" dirty="0"/>
              <a:t>Montreuil Club </a:t>
            </a:r>
            <a:r>
              <a:rPr lang="fr-FR" b="1" u="sng" dirty="0" smtClean="0"/>
              <a:t>:</a:t>
            </a:r>
            <a:r>
              <a:rPr lang="fr-FR" dirty="0" smtClean="0"/>
              <a:t> </a:t>
            </a:r>
            <a:r>
              <a:rPr lang="fr-FR" b="1" dirty="0" smtClean="0">
                <a:solidFill>
                  <a:srgbClr val="FF0000"/>
                </a:solidFill>
              </a:rPr>
              <a:t>gadejosselin@orange.fr</a:t>
            </a:r>
            <a:endParaRPr lang="fr-FR" b="1" dirty="0">
              <a:solidFill>
                <a:srgbClr val="FF0000"/>
              </a:solidFill>
            </a:endParaRPr>
          </a:p>
          <a:p>
            <a:endParaRPr lang="fr-FR" dirty="0" smtClean="0"/>
          </a:p>
          <a:p>
            <a:endParaRPr lang="fr-FR" dirty="0"/>
          </a:p>
          <a:p>
            <a:r>
              <a:rPr lang="fr-FR" dirty="0" smtClean="0"/>
              <a:t>Date Benjamin(e)s et Minimes : 1</a:t>
            </a:r>
            <a:r>
              <a:rPr lang="fr-FR" baseline="30000" dirty="0" smtClean="0"/>
              <a:t>er</a:t>
            </a:r>
            <a:r>
              <a:rPr lang="fr-FR" dirty="0" smtClean="0"/>
              <a:t> Juin ?</a:t>
            </a:r>
          </a:p>
          <a:p>
            <a:endParaRPr lang="fr-FR" dirty="0"/>
          </a:p>
        </p:txBody>
      </p:sp>
    </p:spTree>
    <p:extLst>
      <p:ext uri="{BB962C8B-B14F-4D97-AF65-F5344CB8AC3E}">
        <p14:creationId xmlns:p14="http://schemas.microsoft.com/office/powerpoint/2010/main" val="1354158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rPr>
              <a:t>COMMUNICATION AVEC L’UGSEL</a:t>
            </a:r>
            <a:endParaRPr lang="fr-FR" b="1" dirty="0">
              <a:solidFill>
                <a:srgbClr val="FF0000"/>
              </a:solidFill>
            </a:endParaRPr>
          </a:p>
        </p:txBody>
      </p:sp>
      <p:sp>
        <p:nvSpPr>
          <p:cNvPr id="3" name="Espace réservé du contenu 2"/>
          <p:cNvSpPr>
            <a:spLocks noGrp="1"/>
          </p:cNvSpPr>
          <p:nvPr>
            <p:ph idx="1"/>
          </p:nvPr>
        </p:nvSpPr>
        <p:spPr>
          <a:xfrm>
            <a:off x="838200" y="1334530"/>
            <a:ext cx="10515600" cy="5263977"/>
          </a:xfrm>
        </p:spPr>
        <p:txBody>
          <a:bodyPr>
            <a:normAutofit fontScale="32500" lnSpcReduction="20000"/>
          </a:bodyPr>
          <a:lstStyle/>
          <a:p>
            <a:r>
              <a:rPr lang="fr-FR" sz="6200" b="1" u="sng" dirty="0"/>
              <a:t>Comité : </a:t>
            </a:r>
            <a:endParaRPr lang="fr-FR" sz="6200" dirty="0"/>
          </a:p>
          <a:p>
            <a:pPr marL="0" lvl="0" indent="0">
              <a:buNone/>
            </a:pPr>
            <a:endParaRPr lang="fr-FR" dirty="0" smtClean="0"/>
          </a:p>
          <a:p>
            <a:r>
              <a:rPr lang="fr-FR" dirty="0"/>
              <a:t>Direction : </a:t>
            </a:r>
            <a:r>
              <a:rPr lang="fr-FR" u="sng" dirty="0">
                <a:hlinkClick r:id="rId2"/>
              </a:rPr>
              <a:t>direction@ugsel75.org</a:t>
            </a:r>
            <a:r>
              <a:rPr lang="fr-FR" dirty="0"/>
              <a:t> </a:t>
            </a:r>
          </a:p>
          <a:p>
            <a:pPr marL="0" lvl="0" indent="0">
              <a:buNone/>
            </a:pPr>
            <a:r>
              <a:rPr lang="fr-FR" dirty="0"/>
              <a:t>Sébastien s’occupe des sports individuels autres que les sports de raquette. En tant que directeur du comité, c’est lui qui valide vos licences sur </a:t>
            </a:r>
            <a:r>
              <a:rPr lang="fr-FR" dirty="0" err="1"/>
              <a:t>UgselNet</a:t>
            </a:r>
            <a:r>
              <a:rPr lang="fr-FR" dirty="0"/>
              <a:t>. </a:t>
            </a:r>
          </a:p>
          <a:p>
            <a:pPr marL="0" lvl="0" indent="0">
              <a:buNone/>
            </a:pPr>
            <a:endParaRPr lang="fr-FR" dirty="0"/>
          </a:p>
          <a:p>
            <a:r>
              <a:rPr lang="fr-FR" dirty="0" smtClean="0"/>
              <a:t>Secrétariat : </a:t>
            </a:r>
            <a:r>
              <a:rPr lang="fr-FR" u="sng" dirty="0">
                <a:hlinkClick r:id="rId3"/>
              </a:rPr>
              <a:t>secretariat@ugsel75.org</a:t>
            </a:r>
            <a:endParaRPr lang="fr-FR" dirty="0"/>
          </a:p>
          <a:p>
            <a:pPr marL="0" lvl="0" indent="0">
              <a:buNone/>
            </a:pPr>
            <a:r>
              <a:rPr lang="fr-FR" dirty="0" smtClean="0"/>
              <a:t>Norine </a:t>
            </a:r>
            <a:r>
              <a:rPr lang="fr-FR" dirty="0"/>
              <a:t>s’occupe de la réservation des cars et de tout ce qui touche à la facturation (licences, primes kilométriques…). </a:t>
            </a:r>
            <a:endParaRPr lang="fr-FR" dirty="0" smtClean="0"/>
          </a:p>
          <a:p>
            <a:pPr marL="0" lvl="0" indent="0">
              <a:buNone/>
            </a:pPr>
            <a:endParaRPr lang="fr-FR" dirty="0"/>
          </a:p>
          <a:p>
            <a:r>
              <a:rPr lang="fr-FR" dirty="0" smtClean="0"/>
              <a:t>Badminton : </a:t>
            </a:r>
            <a:r>
              <a:rPr lang="fr-FR" u="sng" dirty="0" smtClean="0">
                <a:hlinkClick r:id="rId4"/>
              </a:rPr>
              <a:t>seconddegre@ugsel75.org</a:t>
            </a:r>
            <a:r>
              <a:rPr lang="fr-FR" dirty="0" smtClean="0"/>
              <a:t> </a:t>
            </a:r>
            <a:endParaRPr lang="fr-FR" dirty="0"/>
          </a:p>
          <a:p>
            <a:pPr marL="0" indent="0">
              <a:buNone/>
            </a:pPr>
            <a:r>
              <a:rPr lang="fr-FR" dirty="0" smtClean="0"/>
              <a:t>Sylvain </a:t>
            </a:r>
            <a:r>
              <a:rPr lang="fr-FR" dirty="0"/>
              <a:t>s’occupe </a:t>
            </a:r>
            <a:r>
              <a:rPr lang="fr-FR" dirty="0" smtClean="0"/>
              <a:t>des sports </a:t>
            </a:r>
            <a:r>
              <a:rPr lang="fr-FR" dirty="0"/>
              <a:t>de raquette </a:t>
            </a:r>
            <a:r>
              <a:rPr lang="fr-FR" dirty="0" smtClean="0"/>
              <a:t>et sports collectifs pour le </a:t>
            </a:r>
            <a:r>
              <a:rPr lang="fr-FR" dirty="0"/>
              <a:t>comité de Paris. </a:t>
            </a:r>
            <a:r>
              <a:rPr lang="fr-FR" dirty="0" smtClean="0"/>
              <a:t>Horaires de bureau spécifiques : Lundi de 8h30 à 14h30 et Mercredi de 9h à 17h. </a:t>
            </a:r>
            <a:r>
              <a:rPr lang="fr-FR" b="1" dirty="0">
                <a:solidFill>
                  <a:srgbClr val="00B050"/>
                </a:solidFill>
              </a:rPr>
              <a:t>Privilégier le sms et mail en dehors de ces horaires. </a:t>
            </a:r>
          </a:p>
          <a:p>
            <a:pPr marL="0" indent="0">
              <a:buNone/>
            </a:pPr>
            <a:endParaRPr lang="fr-FR" b="1" u="sng" dirty="0"/>
          </a:p>
          <a:p>
            <a:r>
              <a:rPr lang="fr-FR" sz="6400" b="1" u="sng" dirty="0"/>
              <a:t>Territoire IDF </a:t>
            </a:r>
            <a:r>
              <a:rPr lang="fr-FR" sz="6400" b="1" u="sng" dirty="0" smtClean="0"/>
              <a:t>:</a:t>
            </a:r>
            <a:endParaRPr lang="fr-FR" sz="6400" dirty="0"/>
          </a:p>
          <a:p>
            <a:r>
              <a:rPr lang="fr-FR" dirty="0"/>
              <a:t> </a:t>
            </a:r>
            <a:r>
              <a:rPr lang="fr-FR" dirty="0" smtClean="0"/>
              <a:t>Animation Sportive : </a:t>
            </a:r>
            <a:r>
              <a:rPr lang="fr-FR" u="sng" dirty="0">
                <a:hlinkClick r:id="rId5"/>
              </a:rPr>
              <a:t>sport@ugselidf.com</a:t>
            </a:r>
            <a:r>
              <a:rPr lang="fr-FR" dirty="0"/>
              <a:t> </a:t>
            </a:r>
          </a:p>
          <a:p>
            <a:pPr marL="0" lvl="0" indent="0">
              <a:buNone/>
            </a:pPr>
            <a:r>
              <a:rPr lang="fr-FR" dirty="0" smtClean="0"/>
              <a:t>Jean-Paul </a:t>
            </a:r>
            <a:r>
              <a:rPr lang="fr-FR" dirty="0"/>
              <a:t>MORI </a:t>
            </a:r>
            <a:r>
              <a:rPr lang="fr-FR" dirty="0" smtClean="0"/>
              <a:t>est le responsable </a:t>
            </a:r>
            <a:r>
              <a:rPr lang="fr-FR" dirty="0"/>
              <a:t>sportif Territoire IDF. En charge de la remontée des qualifiés pour le national. Il gère tout le sportif de l’ile de France. </a:t>
            </a:r>
            <a:endParaRPr lang="fr-FR" dirty="0" smtClean="0"/>
          </a:p>
          <a:p>
            <a:pPr marL="0" lvl="0" indent="0">
              <a:buNone/>
            </a:pPr>
            <a:endParaRPr lang="fr-FR" dirty="0"/>
          </a:p>
          <a:p>
            <a:r>
              <a:rPr lang="fr-FR" sz="6400" b="1" u="sng" dirty="0" smtClean="0"/>
              <a:t>National</a:t>
            </a:r>
            <a:r>
              <a:rPr lang="fr-FR" sz="6400" b="1" u="sng" dirty="0"/>
              <a:t> :</a:t>
            </a:r>
            <a:endParaRPr lang="fr-FR" sz="6400" dirty="0"/>
          </a:p>
          <a:p>
            <a:r>
              <a:rPr lang="fr-FR" dirty="0"/>
              <a:t> Animation </a:t>
            </a:r>
            <a:r>
              <a:rPr lang="fr-FR" dirty="0" smtClean="0"/>
              <a:t>Sportive générale </a:t>
            </a:r>
            <a:r>
              <a:rPr lang="fr-FR" dirty="0"/>
              <a:t>: </a:t>
            </a:r>
            <a:r>
              <a:rPr lang="fr-FR" u="sng" dirty="0" smtClean="0">
                <a:solidFill>
                  <a:srgbClr val="FF0000"/>
                </a:solidFill>
              </a:rPr>
              <a:t>d-cattaert@ugsel.org</a:t>
            </a:r>
            <a:endParaRPr lang="fr-FR" dirty="0">
              <a:solidFill>
                <a:srgbClr val="FF0000"/>
              </a:solidFill>
            </a:endParaRPr>
          </a:p>
          <a:p>
            <a:pPr marL="0" lvl="0" indent="0">
              <a:buNone/>
            </a:pPr>
            <a:r>
              <a:rPr lang="fr-FR" dirty="0" smtClean="0"/>
              <a:t>Didier Cattaert est le responsable de l’animation sportive nationale. </a:t>
            </a:r>
            <a:endParaRPr lang="fr-FR" dirty="0"/>
          </a:p>
          <a:p>
            <a:r>
              <a:rPr lang="fr-FR" dirty="0"/>
              <a:t> </a:t>
            </a:r>
            <a:r>
              <a:rPr lang="fr-FR" dirty="0" smtClean="0"/>
              <a:t>Badminton: </a:t>
            </a:r>
            <a:r>
              <a:rPr lang="fr-FR" u="sng" dirty="0" smtClean="0">
                <a:solidFill>
                  <a:srgbClr val="FF0000"/>
                </a:solidFill>
                <a:hlinkClick r:id="rId6"/>
              </a:rPr>
              <a:t>b-del-frari@ugsel.org</a:t>
            </a:r>
            <a:endParaRPr lang="fr-FR" u="sng" dirty="0" smtClean="0">
              <a:solidFill>
                <a:srgbClr val="FF0000"/>
              </a:solidFill>
            </a:endParaRPr>
          </a:p>
          <a:p>
            <a:pPr marL="0" indent="0">
              <a:buNone/>
            </a:pPr>
            <a:r>
              <a:rPr lang="fr-FR" dirty="0" smtClean="0"/>
              <a:t>Béatrice Del </a:t>
            </a:r>
            <a:r>
              <a:rPr lang="fr-FR" dirty="0" err="1" smtClean="0"/>
              <a:t>Frari</a:t>
            </a:r>
            <a:r>
              <a:rPr lang="fr-FR" dirty="0" smtClean="0"/>
              <a:t> est la référente nationale pour le Badminton. Elle fait le lien aussi avec la Commission Technique Nationale de Badminton. </a:t>
            </a:r>
            <a:endParaRPr lang="fr-FR" dirty="0"/>
          </a:p>
          <a:p>
            <a:pPr marL="0" lvl="0" indent="0">
              <a:buNone/>
            </a:pPr>
            <a:endParaRPr lang="fr-FR" b="1" u="sng" dirty="0" smtClean="0"/>
          </a:p>
          <a:p>
            <a:pPr marL="0" lvl="0" indent="0">
              <a:buNone/>
            </a:pPr>
            <a:endParaRPr lang="fr-FR" b="1" u="sng" dirty="0"/>
          </a:p>
          <a:p>
            <a:pPr marL="0" indent="0">
              <a:buNone/>
            </a:pPr>
            <a:endParaRPr lang="fr-FR" dirty="0"/>
          </a:p>
        </p:txBody>
      </p:sp>
    </p:spTree>
    <p:extLst>
      <p:ext uri="{BB962C8B-B14F-4D97-AF65-F5344CB8AC3E}">
        <p14:creationId xmlns:p14="http://schemas.microsoft.com/office/powerpoint/2010/main" val="1455583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rPr>
              <a:t>Les Règlements </a:t>
            </a:r>
            <a:r>
              <a:rPr lang="fr-FR" b="1" dirty="0">
                <a:solidFill>
                  <a:srgbClr val="FF0000"/>
                </a:solidFill>
              </a:rPr>
              <a:t>G</a:t>
            </a:r>
            <a:r>
              <a:rPr lang="fr-FR" b="1" dirty="0" smtClean="0">
                <a:solidFill>
                  <a:srgbClr val="FF0000"/>
                </a:solidFill>
              </a:rPr>
              <a:t>énéraux UGSEL Nationale</a:t>
            </a:r>
            <a:endParaRPr lang="fr-FR" b="1" dirty="0">
              <a:solidFill>
                <a:srgbClr val="FF0000"/>
              </a:solidFill>
            </a:endParaRPr>
          </a:p>
        </p:txBody>
      </p:sp>
      <p:sp>
        <p:nvSpPr>
          <p:cNvPr id="4" name="Espace réservé du contenu 2"/>
          <p:cNvSpPr>
            <a:spLocks noGrp="1"/>
          </p:cNvSpPr>
          <p:nvPr>
            <p:ph idx="1"/>
          </p:nvPr>
        </p:nvSpPr>
        <p:spPr/>
        <p:txBody>
          <a:bodyPr/>
          <a:lstStyle/>
          <a:p>
            <a:pPr marL="0" indent="0" algn="ctr">
              <a:buNone/>
            </a:pPr>
            <a:endParaRPr lang="fr-FR" dirty="0" smtClean="0">
              <a:solidFill>
                <a:srgbClr val="FF0000"/>
              </a:solidFill>
            </a:endParaRPr>
          </a:p>
          <a:p>
            <a:pPr marL="0" indent="0" algn="ctr">
              <a:buNone/>
            </a:pPr>
            <a:endParaRPr lang="fr-FR" dirty="0">
              <a:solidFill>
                <a:srgbClr val="FF0000"/>
              </a:solidFill>
            </a:endParaRPr>
          </a:p>
          <a:p>
            <a:pPr marL="0" indent="0" algn="ctr">
              <a:buNone/>
            </a:pPr>
            <a:endParaRPr lang="fr-FR" dirty="0" smtClean="0">
              <a:solidFill>
                <a:srgbClr val="FF0000"/>
              </a:solidFill>
            </a:endParaRPr>
          </a:p>
          <a:p>
            <a:pPr marL="0" indent="0" algn="ctr">
              <a:buNone/>
            </a:pPr>
            <a:r>
              <a:rPr lang="fr-FR" dirty="0" smtClean="0"/>
              <a:t>Seront envoyés par mail avec le compte rendu de réunion mais ils sont déjà disponibles sur le site de l’UGSEL Nationale</a:t>
            </a:r>
          </a:p>
          <a:p>
            <a:pPr marL="0" indent="0" algn="ctr">
              <a:buNone/>
            </a:pPr>
            <a:endParaRPr lang="fr-FR" dirty="0">
              <a:solidFill>
                <a:srgbClr val="FF0000"/>
              </a:solidFill>
            </a:endParaRPr>
          </a:p>
        </p:txBody>
      </p:sp>
    </p:spTree>
    <p:extLst>
      <p:ext uri="{BB962C8B-B14F-4D97-AF65-F5344CB8AC3E}">
        <p14:creationId xmlns:p14="http://schemas.microsoft.com/office/powerpoint/2010/main" val="1360352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113" y="1"/>
            <a:ext cx="11837773" cy="700216"/>
          </a:xfrm>
        </p:spPr>
        <p:txBody>
          <a:bodyPr>
            <a:normAutofit/>
          </a:bodyPr>
          <a:lstStyle/>
          <a:p>
            <a:pPr algn="ctr"/>
            <a:r>
              <a:rPr lang="fr-FR" sz="3200" b="1" dirty="0" smtClean="0">
                <a:solidFill>
                  <a:srgbClr val="FF0000"/>
                </a:solidFill>
              </a:rPr>
              <a:t>Le Règlement </a:t>
            </a:r>
            <a:r>
              <a:rPr lang="fr-FR" sz="3200" b="1" dirty="0">
                <a:solidFill>
                  <a:srgbClr val="FF0000"/>
                </a:solidFill>
              </a:rPr>
              <a:t>Général sur la Protection des Données (RGPD)</a:t>
            </a:r>
          </a:p>
        </p:txBody>
      </p:sp>
      <p:sp>
        <p:nvSpPr>
          <p:cNvPr id="3" name="Espace réservé du contenu 2"/>
          <p:cNvSpPr>
            <a:spLocks noGrp="1"/>
          </p:cNvSpPr>
          <p:nvPr>
            <p:ph idx="1"/>
          </p:nvPr>
        </p:nvSpPr>
        <p:spPr>
          <a:xfrm>
            <a:off x="0" y="626076"/>
            <a:ext cx="12192000" cy="5857102"/>
          </a:xfrm>
        </p:spPr>
        <p:txBody>
          <a:bodyPr>
            <a:noAutofit/>
          </a:bodyPr>
          <a:lstStyle/>
          <a:p>
            <a:pPr marL="0" indent="0">
              <a:buNone/>
            </a:pPr>
            <a:endParaRPr lang="fr-FR" sz="1600" dirty="0" smtClean="0">
              <a:latin typeface="Arial" panose="020B0604020202020204" pitchFamily="34" charset="0"/>
              <a:cs typeface="Arial" panose="020B0604020202020204" pitchFamily="34" charset="0"/>
            </a:endParaRPr>
          </a:p>
          <a:p>
            <a:pPr marL="0" indent="0" algn="just">
              <a:buNone/>
            </a:pPr>
            <a:r>
              <a:rPr lang="fr-FR" sz="1600" dirty="0">
                <a:latin typeface="Arial" panose="020B0604020202020204" pitchFamily="34" charset="0"/>
                <a:cs typeface="Arial" panose="020B0604020202020204" pitchFamily="34" charset="0"/>
              </a:rPr>
              <a:t>Le traitement informatique des données personnelles est encadré par la loi. L’Union européenne a adopté le </a:t>
            </a:r>
            <a:r>
              <a:rPr lang="fr-FR" sz="1600" b="1" dirty="0">
                <a:latin typeface="Arial" panose="020B0604020202020204" pitchFamily="34" charset="0"/>
                <a:cs typeface="Arial" panose="020B0604020202020204" pitchFamily="34" charset="0"/>
              </a:rPr>
              <a:t>Règlement Général sur la Protection des Données </a:t>
            </a:r>
            <a:r>
              <a:rPr lang="fr-FR" sz="1600" dirty="0">
                <a:latin typeface="Arial" panose="020B0604020202020204" pitchFamily="34" charset="0"/>
                <a:cs typeface="Arial" panose="020B0604020202020204" pitchFamily="34" charset="0"/>
              </a:rPr>
              <a:t>(RGPD) entré en vigueur le 25 mai 2018. </a:t>
            </a:r>
          </a:p>
          <a:p>
            <a:pPr marL="0" indent="0" algn="just">
              <a:buNone/>
            </a:pPr>
            <a:endParaRPr lang="fr-FR" sz="1600" dirty="0" smtClean="0">
              <a:latin typeface="Arial" panose="020B0604020202020204" pitchFamily="34" charset="0"/>
              <a:cs typeface="Arial" panose="020B0604020202020204" pitchFamily="34" charset="0"/>
            </a:endParaRPr>
          </a:p>
          <a:p>
            <a:pPr marL="0" indent="0" algn="just">
              <a:buNone/>
            </a:pPr>
            <a:r>
              <a:rPr lang="fr-FR" sz="1600" dirty="0" smtClean="0">
                <a:latin typeface="Arial" panose="020B0604020202020204" pitchFamily="34" charset="0"/>
                <a:cs typeface="Arial" panose="020B0604020202020204" pitchFamily="34" charset="0"/>
              </a:rPr>
              <a:t>Ces </a:t>
            </a:r>
            <a:r>
              <a:rPr lang="fr-FR" sz="1600" dirty="0">
                <a:latin typeface="Arial" panose="020B0604020202020204" pitchFamily="34" charset="0"/>
                <a:cs typeface="Arial" panose="020B0604020202020204" pitchFamily="34" charset="0"/>
              </a:rPr>
              <a:t>textes s’appliquent à l’UGSEL Nationale et à chaque entité membre de l’UGSEL individuellement </a:t>
            </a:r>
            <a:r>
              <a:rPr lang="fr-FR" sz="1600" dirty="0" smtClean="0">
                <a:latin typeface="Arial" panose="020B0604020202020204" pitchFamily="34" charset="0"/>
                <a:cs typeface="Arial" panose="020B0604020202020204" pitchFamily="34" charset="0"/>
              </a:rPr>
              <a:t>donc l’ensemble des Associations Sportives des établissements. L’UGSEL Comité de Paris sera amenée à traiter des </a:t>
            </a:r>
            <a:r>
              <a:rPr lang="fr-FR" sz="1600" dirty="0">
                <a:latin typeface="Arial" panose="020B0604020202020204" pitchFamily="34" charset="0"/>
                <a:cs typeface="Arial" panose="020B0604020202020204" pitchFamily="34" charset="0"/>
              </a:rPr>
              <a:t>données personnelles </a:t>
            </a:r>
            <a:r>
              <a:rPr lang="fr-FR" sz="1600" b="1" dirty="0">
                <a:latin typeface="Arial" panose="020B0604020202020204" pitchFamily="34" charset="0"/>
                <a:cs typeface="Arial" panose="020B0604020202020204" pitchFamily="34" charset="0"/>
              </a:rPr>
              <a:t>d’élèves mineurs</a:t>
            </a:r>
            <a:r>
              <a:rPr lang="fr-FR" sz="1600" dirty="0">
                <a:latin typeface="Arial" panose="020B0604020202020204" pitchFamily="34" charset="0"/>
                <a:cs typeface="Arial" panose="020B0604020202020204" pitchFamily="34" charset="0"/>
              </a:rPr>
              <a:t>, et doit en conséquence apporter  une vigilance particulière </a:t>
            </a:r>
            <a:r>
              <a:rPr lang="fr-FR" sz="1600" dirty="0" smtClean="0">
                <a:latin typeface="Arial" panose="020B0604020202020204" pitchFamily="34" charset="0"/>
                <a:cs typeface="Arial" panose="020B0604020202020204" pitchFamily="34" charset="0"/>
              </a:rPr>
              <a:t>à </a:t>
            </a:r>
            <a:r>
              <a:rPr lang="fr-FR" sz="1600" dirty="0">
                <a:latin typeface="Arial" panose="020B0604020202020204" pitchFamily="34" charset="0"/>
                <a:cs typeface="Arial" panose="020B0604020202020204" pitchFamily="34" charset="0"/>
              </a:rPr>
              <a:t>l’exercice de leurs droits et la sécurité des données. </a:t>
            </a:r>
            <a:endParaRPr lang="fr-FR" sz="1600" dirty="0" smtClean="0">
              <a:latin typeface="Arial" panose="020B0604020202020204" pitchFamily="34" charset="0"/>
              <a:cs typeface="Arial" panose="020B0604020202020204" pitchFamily="34" charset="0"/>
            </a:endParaRPr>
          </a:p>
          <a:p>
            <a:pPr marL="0" indent="0" algn="just">
              <a:buNone/>
            </a:pPr>
            <a:endParaRPr lang="fr-FR" sz="1600" b="1" u="sng" dirty="0" smtClean="0">
              <a:latin typeface="Arial" panose="020B0604020202020204" pitchFamily="34" charset="0"/>
              <a:cs typeface="Arial" panose="020B0604020202020204" pitchFamily="34" charset="0"/>
            </a:endParaRPr>
          </a:p>
          <a:p>
            <a:pPr marL="0" indent="0" algn="just">
              <a:buNone/>
            </a:pPr>
            <a:endParaRPr lang="fr-FR" sz="1600" b="1" u="sng" dirty="0" smtClean="0">
              <a:latin typeface="Arial" panose="020B0604020202020204" pitchFamily="34" charset="0"/>
              <a:cs typeface="Arial" panose="020B0604020202020204" pitchFamily="34" charset="0"/>
            </a:endParaRPr>
          </a:p>
          <a:p>
            <a:pPr marL="0" indent="0" algn="just">
              <a:buNone/>
            </a:pPr>
            <a:endParaRPr lang="fr-FR" sz="1600" b="1" u="sng" dirty="0">
              <a:latin typeface="Arial" panose="020B0604020202020204" pitchFamily="34" charset="0"/>
              <a:cs typeface="Arial" panose="020B0604020202020204" pitchFamily="34" charset="0"/>
            </a:endParaRPr>
          </a:p>
          <a:p>
            <a:pPr marL="0" indent="0" algn="ctr">
              <a:buNone/>
            </a:pPr>
            <a:r>
              <a:rPr lang="fr-FR" sz="2400" b="1" u="sng" dirty="0" smtClean="0">
                <a:latin typeface="Arial" panose="020B0604020202020204" pitchFamily="34" charset="0"/>
                <a:cs typeface="Arial" panose="020B0604020202020204" pitchFamily="34" charset="0"/>
              </a:rPr>
              <a:t>Nous vous recommandons </a:t>
            </a:r>
            <a:r>
              <a:rPr lang="fr-FR" sz="2400" b="1" u="sng" smtClean="0">
                <a:latin typeface="Arial" panose="020B0604020202020204" pitchFamily="34" charset="0"/>
                <a:cs typeface="Arial" panose="020B0604020202020204" pitchFamily="34" charset="0"/>
              </a:rPr>
              <a:t>donc de demander </a:t>
            </a:r>
            <a:r>
              <a:rPr lang="fr-FR" sz="2400" b="1" u="sng" dirty="0" smtClean="0">
                <a:latin typeface="Arial" panose="020B0604020202020204" pitchFamily="34" charset="0"/>
                <a:cs typeface="Arial" panose="020B0604020202020204" pitchFamily="34" charset="0"/>
              </a:rPr>
              <a:t>aux familles leur consentement ou non concernant le recueil des informations de leurs enfants adhérents à l’UGSEL.</a:t>
            </a:r>
            <a:endParaRPr lang="fr-FR" sz="2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29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819508"/>
          </a:xfrm>
        </p:spPr>
        <p:txBody>
          <a:bodyPr/>
          <a:lstStyle/>
          <a:p>
            <a:pPr algn="ctr"/>
            <a:r>
              <a:rPr lang="fr-FR" b="1" u="sng" dirty="0" smtClean="0">
                <a:solidFill>
                  <a:srgbClr val="00B0F0"/>
                </a:solidFill>
              </a:rPr>
              <a:t>REGLEMENT NATIONAL DE BADMINTON</a:t>
            </a:r>
            <a:endParaRPr lang="fr-FR" dirty="0"/>
          </a:p>
        </p:txBody>
      </p:sp>
      <p:sp>
        <p:nvSpPr>
          <p:cNvPr id="3" name="Rectangle 2"/>
          <p:cNvSpPr/>
          <p:nvPr/>
        </p:nvSpPr>
        <p:spPr>
          <a:xfrm>
            <a:off x="-1" y="819509"/>
            <a:ext cx="12192001" cy="5909310"/>
          </a:xfrm>
          <a:prstGeom prst="rect">
            <a:avLst/>
          </a:prstGeom>
        </p:spPr>
        <p:txBody>
          <a:bodyPr wrap="square">
            <a:spAutoFit/>
          </a:bodyPr>
          <a:lstStyle/>
          <a:p>
            <a:pPr algn="just">
              <a:spcAft>
                <a:spcPts val="0"/>
              </a:spcAft>
            </a:pPr>
            <a:r>
              <a:rPr lang="fr-FR" dirty="0" smtClean="0">
                <a:solidFill>
                  <a:srgbClr val="FF0000"/>
                </a:solidFill>
                <a:latin typeface="Book Antiqua" panose="02040602050305030304" pitchFamily="18" charset="0"/>
                <a:ea typeface="Times New Roman" panose="02020603050405020304" pitchFamily="18" charset="0"/>
                <a:cs typeface="Arial" panose="020B0604020202020204" pitchFamily="34" charset="0"/>
              </a:rPr>
              <a:t>Tout </a:t>
            </a:r>
            <a:r>
              <a:rPr lang="fr-FR" dirty="0">
                <a:solidFill>
                  <a:srgbClr val="FF0000"/>
                </a:solidFill>
                <a:latin typeface="Book Antiqua" panose="02040602050305030304" pitchFamily="18" charset="0"/>
                <a:ea typeface="Times New Roman" panose="02020603050405020304" pitchFamily="18" charset="0"/>
                <a:cs typeface="Arial" panose="020B0604020202020204" pitchFamily="34" charset="0"/>
              </a:rPr>
              <a:t>élève doit obligatoirement être licencié avant les épreuves qualificatives de comité ou de territoire lorsqu’elles ont lieu.  </a:t>
            </a:r>
            <a:endParaRPr lang="fr-FR" dirty="0">
              <a:latin typeface="Times New Roman" panose="02020603050405020304" pitchFamily="18" charset="0"/>
              <a:ea typeface="Times New Roman" panose="02020603050405020304" pitchFamily="18" charset="0"/>
            </a:endParaRPr>
          </a:p>
          <a:p>
            <a:pPr algn="just">
              <a:spcAft>
                <a:spcPts val="0"/>
              </a:spcAft>
            </a:pPr>
            <a:r>
              <a:rPr lang="fr-FR" dirty="0">
                <a:solidFill>
                  <a:srgbClr val="FF0000"/>
                </a:solidFill>
                <a:latin typeface="Book Antiqua" panose="02040602050305030304" pitchFamily="18" charset="0"/>
                <a:ea typeface="Times New Roman" panose="02020603050405020304" pitchFamily="18" charset="0"/>
                <a:cs typeface="Arial" panose="020B0604020202020204" pitchFamily="34" charset="0"/>
              </a:rPr>
              <a:t>En l’absence d’une organisation d’épreuve de qualification territoriale, la date limite d’organisation territoriale figurant au calendrier national de l’année en cours vaut date limite pour la prise de licence.</a:t>
            </a:r>
            <a:endParaRPr lang="fr-FR" dirty="0">
              <a:latin typeface="Times New Roman" panose="02020603050405020304" pitchFamily="18" charset="0"/>
              <a:ea typeface="Times New Roman" panose="02020603050405020304" pitchFamily="18" charset="0"/>
            </a:endParaRPr>
          </a:p>
          <a:p>
            <a:pPr algn="just">
              <a:spcAft>
                <a:spcPts val="0"/>
              </a:spcAft>
            </a:pPr>
            <a:r>
              <a:rPr lang="fr-FR" dirty="0">
                <a:solidFill>
                  <a:srgbClr val="FF0000"/>
                </a:solidFill>
                <a:latin typeface="Book Antiqua" panose="02040602050305030304" pitchFamily="18" charset="0"/>
                <a:ea typeface="Times New Roman" panose="02020603050405020304" pitchFamily="18" charset="0"/>
                <a:cs typeface="Arial" panose="020B0604020202020204" pitchFamily="34" charset="0"/>
              </a:rPr>
              <a:t>Toute demande de licence pour une participation aux Championnats Nationaux après la date limite qualificative du territoire sera </a:t>
            </a:r>
            <a:r>
              <a:rPr lang="fr-FR" dirty="0" smtClean="0">
                <a:solidFill>
                  <a:srgbClr val="FF0000"/>
                </a:solidFill>
                <a:latin typeface="Book Antiqua" panose="02040602050305030304" pitchFamily="18" charset="0"/>
                <a:ea typeface="Times New Roman" panose="02020603050405020304" pitchFamily="18" charset="0"/>
                <a:cs typeface="Arial" panose="020B0604020202020204" pitchFamily="34" charset="0"/>
              </a:rPr>
              <a:t>refusée.</a:t>
            </a:r>
          </a:p>
          <a:p>
            <a:pPr algn="just">
              <a:spcAft>
                <a:spcPts val="0"/>
              </a:spcAft>
            </a:pPr>
            <a:endParaRPr lang="fr-FR" dirty="0">
              <a:solidFill>
                <a:srgbClr val="FF0000"/>
              </a:solidFill>
              <a:latin typeface="Book Antiqua" panose="02040602050305030304" pitchFamily="18" charset="0"/>
              <a:cs typeface="Arial" panose="020B0604020202020204" pitchFamily="34" charset="0"/>
            </a:endParaRPr>
          </a:p>
          <a:p>
            <a:pPr algn="just">
              <a:spcAft>
                <a:spcPts val="0"/>
              </a:spcAft>
            </a:pPr>
            <a:r>
              <a:rPr lang="fr-FR" sz="1400" dirty="0" smtClean="0"/>
              <a:t>Articles 2 : Catégories d’âge</a:t>
            </a:r>
          </a:p>
          <a:p>
            <a:pPr algn="just">
              <a:spcAft>
                <a:spcPts val="0"/>
              </a:spcAft>
            </a:pPr>
            <a:endParaRPr lang="fr-FR" sz="1400" dirty="0"/>
          </a:p>
          <a:p>
            <a:pPr algn="just">
              <a:spcAft>
                <a:spcPts val="0"/>
              </a:spcAft>
            </a:pPr>
            <a:r>
              <a:rPr lang="fr-FR" sz="1400" dirty="0" smtClean="0"/>
              <a:t>Un </a:t>
            </a:r>
            <a:r>
              <a:rPr lang="fr-FR" sz="1400" dirty="0"/>
              <a:t>seul joueur (2e année uniquement) peut être surclassé dans le championnat par équipe dans la catégorie immédiatement supérieure. Un certificat médical de </a:t>
            </a:r>
            <a:r>
              <a:rPr lang="fr-FR" sz="1400" dirty="0" err="1"/>
              <a:t>surclassement</a:t>
            </a:r>
            <a:r>
              <a:rPr lang="fr-FR" sz="1400" dirty="0"/>
              <a:t> est obligatoire. Cf. art. 8 des Règlements Généraux (RG) UGSEL</a:t>
            </a:r>
            <a:r>
              <a:rPr lang="fr-FR" sz="1400" dirty="0" smtClean="0"/>
              <a:t>.</a:t>
            </a:r>
          </a:p>
          <a:p>
            <a:pPr algn="just">
              <a:spcAft>
                <a:spcPts val="0"/>
              </a:spcAft>
            </a:pPr>
            <a:endParaRPr lang="fr-FR" sz="1400" dirty="0">
              <a:effectLst/>
              <a:ea typeface="Times New Roman" panose="02020603050405020304" pitchFamily="18" charset="0"/>
            </a:endParaRPr>
          </a:p>
          <a:p>
            <a:pPr algn="just">
              <a:spcAft>
                <a:spcPts val="0"/>
              </a:spcAft>
            </a:pPr>
            <a:endParaRPr lang="fr-FR" sz="1400" dirty="0" smtClean="0">
              <a:ea typeface="Times New Roman" panose="02020603050405020304" pitchFamily="18" charset="0"/>
            </a:endParaRPr>
          </a:p>
          <a:p>
            <a:pPr algn="just">
              <a:spcAft>
                <a:spcPts val="0"/>
              </a:spcAft>
            </a:pPr>
            <a:r>
              <a:rPr lang="fr-FR" sz="1400" dirty="0" smtClean="0"/>
              <a:t>Article 3 : Championnat Promo et Elite</a:t>
            </a:r>
          </a:p>
          <a:p>
            <a:pPr algn="just">
              <a:spcAft>
                <a:spcPts val="0"/>
              </a:spcAft>
            </a:pPr>
            <a:endParaRPr lang="fr-FR" sz="1400" dirty="0"/>
          </a:p>
          <a:p>
            <a:pPr algn="just">
              <a:spcAft>
                <a:spcPts val="0"/>
              </a:spcAft>
            </a:pPr>
            <a:r>
              <a:rPr lang="fr-FR" sz="1400" dirty="0" smtClean="0"/>
              <a:t>Un </a:t>
            </a:r>
            <a:r>
              <a:rPr lang="fr-FR" sz="1400" dirty="0"/>
              <a:t>joueur ayant déjà été classé au-dessus du classement fédéral P12 intègrera le championnat promotionnel dans la mesure où à la date du 6 janvier 2022 son classement est inférieur à P11 dans les 3 disciplines : simple, double ou double </a:t>
            </a:r>
            <a:r>
              <a:rPr lang="fr-FR" sz="1400" dirty="0" smtClean="0"/>
              <a:t>mixte.</a:t>
            </a:r>
          </a:p>
          <a:p>
            <a:pPr algn="just">
              <a:spcAft>
                <a:spcPts val="0"/>
              </a:spcAft>
            </a:pPr>
            <a:endParaRPr lang="fr-FR" sz="1400" dirty="0">
              <a:effectLst/>
              <a:ea typeface="Times New Roman" panose="02020603050405020304" pitchFamily="18" charset="0"/>
            </a:endParaRPr>
          </a:p>
          <a:p>
            <a:pPr algn="just">
              <a:spcAft>
                <a:spcPts val="0"/>
              </a:spcAft>
            </a:pPr>
            <a:r>
              <a:rPr lang="fr-FR" sz="1400" dirty="0" smtClean="0">
                <a:ea typeface="Times New Roman" panose="02020603050405020304" pitchFamily="18" charset="0"/>
              </a:rPr>
              <a:t>Article 6 : jeunes officiels</a:t>
            </a:r>
          </a:p>
          <a:p>
            <a:pPr algn="just">
              <a:spcAft>
                <a:spcPts val="0"/>
              </a:spcAft>
            </a:pPr>
            <a:endParaRPr lang="fr-FR" sz="1400" dirty="0">
              <a:effectLst/>
              <a:ea typeface="Times New Roman" panose="02020603050405020304" pitchFamily="18" charset="0"/>
            </a:endParaRPr>
          </a:p>
          <a:p>
            <a:pPr algn="just">
              <a:spcAft>
                <a:spcPts val="0"/>
              </a:spcAft>
            </a:pPr>
            <a:r>
              <a:rPr lang="fr-FR" sz="1400" dirty="0"/>
              <a:t>Chaque équipe, qui participe à un championnat par équipe Promo ou Elite, doit fournir un arbitre équipe issu de son territoire, validé (par le territoire ou le comité) d’un niveau territorial (cf. grille de compétences arbitre équipe). La vérification de cette validation se fera à l’accueil de l’organisateur, sur présentation de la licence JO</a:t>
            </a:r>
            <a:r>
              <a:rPr lang="fr-FR" sz="1400" dirty="0" smtClean="0"/>
              <a:t>.</a:t>
            </a:r>
          </a:p>
          <a:p>
            <a:pPr algn="just">
              <a:spcAft>
                <a:spcPts val="0"/>
              </a:spcAft>
            </a:pPr>
            <a:endParaRPr lang="fr-FR" sz="1400" dirty="0">
              <a:effectLst/>
              <a:ea typeface="Times New Roman" panose="02020603050405020304" pitchFamily="18" charset="0"/>
            </a:endParaRPr>
          </a:p>
          <a:p>
            <a:pPr algn="just">
              <a:spcAft>
                <a:spcPts val="0"/>
              </a:spcAft>
            </a:pPr>
            <a:r>
              <a:rPr lang="fr-FR" sz="1400" dirty="0" smtClean="0">
                <a:ea typeface="Times New Roman" panose="02020603050405020304" pitchFamily="18" charset="0"/>
              </a:rPr>
              <a:t>Formation nationale proposée à Bourges les 8 et 9 Décembre 2021.</a:t>
            </a:r>
            <a:endParaRPr lang="fr-FR" sz="1400" dirty="0">
              <a:effectLst/>
              <a:ea typeface="Times New Roman" panose="02020603050405020304" pitchFamily="18" charset="0"/>
            </a:endParaRPr>
          </a:p>
        </p:txBody>
      </p:sp>
    </p:spTree>
    <p:extLst>
      <p:ext uri="{BB962C8B-B14F-4D97-AF65-F5344CB8AC3E}">
        <p14:creationId xmlns:p14="http://schemas.microsoft.com/office/powerpoint/2010/main" val="4035890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449681"/>
            <a:ext cx="12192000" cy="4247317"/>
          </a:xfrm>
          <a:prstGeom prst="rect">
            <a:avLst/>
          </a:prstGeom>
        </p:spPr>
        <p:txBody>
          <a:bodyPr wrap="square">
            <a:spAutoFit/>
          </a:bodyPr>
          <a:lstStyle/>
          <a:p>
            <a:r>
              <a:rPr lang="fr-FR" dirty="0" smtClean="0">
                <a:solidFill>
                  <a:srgbClr val="FF0000"/>
                </a:solidFill>
              </a:rPr>
              <a:t>Document sur la reprise du sport scolaire (</a:t>
            </a:r>
            <a:r>
              <a:rPr lang="fr-FR" dirty="0" err="1" smtClean="0">
                <a:solidFill>
                  <a:srgbClr val="FF0000"/>
                </a:solidFill>
              </a:rPr>
              <a:t>cf</a:t>
            </a:r>
            <a:r>
              <a:rPr lang="fr-FR" dirty="0" smtClean="0">
                <a:solidFill>
                  <a:srgbClr val="FF0000"/>
                </a:solidFill>
              </a:rPr>
              <a:t> courrier UGSEL Nationale).</a:t>
            </a:r>
          </a:p>
          <a:p>
            <a:endParaRPr lang="fr-FR" dirty="0"/>
          </a:p>
          <a:p>
            <a:r>
              <a:rPr lang="fr-FR" b="1" u="sng" dirty="0" smtClean="0"/>
              <a:t>Recommandations :</a:t>
            </a:r>
          </a:p>
          <a:p>
            <a:endParaRPr lang="fr-FR" dirty="0" smtClean="0"/>
          </a:p>
          <a:p>
            <a:pPr marL="285750" indent="-285750">
              <a:buFontTx/>
              <a:buChar char="-"/>
            </a:pPr>
            <a:r>
              <a:rPr lang="fr-FR" dirty="0" smtClean="0"/>
              <a:t>Faire la remontée des élèves vers Gabriel via le secrétariat d’établissement.</a:t>
            </a:r>
          </a:p>
          <a:p>
            <a:endParaRPr lang="fr-FR" dirty="0" smtClean="0"/>
          </a:p>
          <a:p>
            <a:pPr marL="285750" indent="-285750">
              <a:buFontTx/>
              <a:buChar char="-"/>
            </a:pPr>
            <a:r>
              <a:rPr lang="fr-FR" dirty="0" smtClean="0"/>
              <a:t>Avant les vacances de la Toussaint, licencier vos adhérents d’AS Badminton. Il conviendra ensuite de les inscrire dans les championnats correspondants. </a:t>
            </a:r>
            <a:r>
              <a:rPr lang="fr-FR" b="1" dirty="0" smtClean="0">
                <a:solidFill>
                  <a:srgbClr val="FF0000"/>
                </a:solidFill>
              </a:rPr>
              <a:t>Seuls les engagements sur </a:t>
            </a:r>
            <a:r>
              <a:rPr lang="fr-FR" b="1" dirty="0" err="1" smtClean="0">
                <a:solidFill>
                  <a:srgbClr val="FF0000"/>
                </a:solidFill>
              </a:rPr>
              <a:t>Usport</a:t>
            </a:r>
            <a:r>
              <a:rPr lang="fr-FR" b="1" dirty="0" smtClean="0">
                <a:solidFill>
                  <a:srgbClr val="FF0000"/>
                </a:solidFill>
              </a:rPr>
              <a:t> </a:t>
            </a:r>
            <a:r>
              <a:rPr lang="fr-FR" b="1" dirty="0" smtClean="0">
                <a:solidFill>
                  <a:srgbClr val="FF0000"/>
                </a:solidFill>
              </a:rPr>
              <a:t>seront considérés comme officiels. </a:t>
            </a:r>
          </a:p>
          <a:p>
            <a:endParaRPr lang="fr-FR" dirty="0" smtClean="0"/>
          </a:p>
          <a:p>
            <a:pPr marL="285750" indent="-285750">
              <a:buFontTx/>
              <a:buChar char="-"/>
            </a:pPr>
            <a:r>
              <a:rPr lang="fr-FR" dirty="0" smtClean="0"/>
              <a:t>Anticiper au maximum vos engagements sur </a:t>
            </a:r>
            <a:r>
              <a:rPr lang="fr-FR" dirty="0" err="1" smtClean="0"/>
              <a:t>Usport</a:t>
            </a:r>
            <a:r>
              <a:rPr lang="fr-FR" dirty="0" smtClean="0"/>
              <a:t>.</a:t>
            </a:r>
          </a:p>
          <a:p>
            <a:pPr marL="285750" indent="-285750">
              <a:buFontTx/>
              <a:buChar char="-"/>
            </a:pPr>
            <a:endParaRPr lang="fr-FR" dirty="0"/>
          </a:p>
          <a:p>
            <a:r>
              <a:rPr lang="fr-FR" b="1" u="sng" dirty="0" smtClean="0"/>
              <a:t>Projet de calendrier de badminton 2021-2022 : </a:t>
            </a:r>
            <a:r>
              <a:rPr lang="fr-FR" b="1" u="sng" dirty="0" err="1" smtClean="0"/>
              <a:t>cf</a:t>
            </a:r>
            <a:r>
              <a:rPr lang="fr-FR" b="1" u="sng" dirty="0" smtClean="0"/>
              <a:t> document</a:t>
            </a:r>
          </a:p>
          <a:p>
            <a:pPr marL="285750" indent="-285750">
              <a:buFontTx/>
              <a:buChar char="-"/>
            </a:pPr>
            <a:endParaRPr lang="fr-FR" b="1" dirty="0" smtClean="0"/>
          </a:p>
          <a:p>
            <a:endParaRPr lang="fr-FR" b="1" dirty="0">
              <a:solidFill>
                <a:srgbClr val="FF0000"/>
              </a:solidFill>
            </a:endParaRPr>
          </a:p>
          <a:p>
            <a:endParaRPr lang="fr-FR" b="1" dirty="0">
              <a:solidFill>
                <a:srgbClr val="FF0000"/>
              </a:solidFill>
            </a:endParaRPr>
          </a:p>
        </p:txBody>
      </p:sp>
      <p:sp>
        <p:nvSpPr>
          <p:cNvPr id="4" name="Titre 3"/>
          <p:cNvSpPr>
            <a:spLocks noGrp="1"/>
          </p:cNvSpPr>
          <p:nvPr>
            <p:ph type="title"/>
          </p:nvPr>
        </p:nvSpPr>
        <p:spPr>
          <a:xfrm>
            <a:off x="838200" y="365125"/>
            <a:ext cx="10515600" cy="941161"/>
          </a:xfrm>
        </p:spPr>
        <p:txBody>
          <a:bodyPr/>
          <a:lstStyle/>
          <a:p>
            <a:pPr algn="ctr"/>
            <a:r>
              <a:rPr lang="fr-FR" dirty="0" smtClean="0">
                <a:solidFill>
                  <a:srgbClr val="00B050"/>
                </a:solidFill>
              </a:rPr>
              <a:t>Déroulement de l’année</a:t>
            </a:r>
            <a:endParaRPr lang="fr-FR" dirty="0">
              <a:solidFill>
                <a:srgbClr val="00B050"/>
              </a:solidFill>
            </a:endParaRPr>
          </a:p>
        </p:txBody>
      </p:sp>
    </p:spTree>
    <p:extLst>
      <p:ext uri="{BB962C8B-B14F-4D97-AF65-F5344CB8AC3E}">
        <p14:creationId xmlns:p14="http://schemas.microsoft.com/office/powerpoint/2010/main" val="2350592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1186249"/>
          </a:xfrm>
        </p:spPr>
        <p:txBody>
          <a:bodyPr/>
          <a:lstStyle/>
          <a:p>
            <a:r>
              <a:rPr lang="fr-FR" dirty="0"/>
              <a:t>PROTOCOLE SANITAIRE COVID-19</a:t>
            </a:r>
          </a:p>
        </p:txBody>
      </p:sp>
      <p:sp>
        <p:nvSpPr>
          <p:cNvPr id="3" name="Sous-titre 2"/>
          <p:cNvSpPr>
            <a:spLocks noGrp="1"/>
          </p:cNvSpPr>
          <p:nvPr>
            <p:ph type="subTitle" idx="1"/>
          </p:nvPr>
        </p:nvSpPr>
        <p:spPr>
          <a:xfrm>
            <a:off x="0" y="1186249"/>
            <a:ext cx="12192000" cy="5671751"/>
          </a:xfrm>
        </p:spPr>
        <p:txBody>
          <a:bodyPr>
            <a:normAutofit/>
          </a:bodyPr>
          <a:lstStyle/>
          <a:p>
            <a:pPr marL="342900" indent="-342900" algn="l">
              <a:buFontTx/>
              <a:buChar char="-"/>
            </a:pPr>
            <a:r>
              <a:rPr lang="fr-FR" dirty="0">
                <a:solidFill>
                  <a:srgbClr val="FF0000"/>
                </a:solidFill>
              </a:rPr>
              <a:t>Quelle jauge autorisée à </a:t>
            </a:r>
            <a:r>
              <a:rPr lang="fr-FR" dirty="0" smtClean="0">
                <a:solidFill>
                  <a:srgbClr val="FF0000"/>
                </a:solidFill>
              </a:rPr>
              <a:t>LR ?</a:t>
            </a:r>
            <a:endParaRPr lang="fr-FR" dirty="0">
              <a:solidFill>
                <a:srgbClr val="FF0000"/>
              </a:solidFill>
            </a:endParaRPr>
          </a:p>
          <a:p>
            <a:pPr marL="342900" indent="-342900" algn="l">
              <a:buFontTx/>
              <a:buChar char="-"/>
            </a:pPr>
            <a:r>
              <a:rPr lang="fr-FR" dirty="0">
                <a:solidFill>
                  <a:srgbClr val="FF0000"/>
                </a:solidFill>
              </a:rPr>
              <a:t>Peut-on avoir du gel désinfectant ? Ou bien chaque établissement doit avoir le nécessaire ?</a:t>
            </a:r>
          </a:p>
          <a:p>
            <a:pPr algn="l"/>
            <a:endParaRPr lang="fr-FR" dirty="0"/>
          </a:p>
          <a:p>
            <a:pPr algn="l"/>
            <a:r>
              <a:rPr lang="fr-FR" b="1" u="sng" dirty="0"/>
              <a:t>Règles à mettre en place :</a:t>
            </a:r>
          </a:p>
          <a:p>
            <a:pPr marL="342900" indent="-342900" algn="l">
              <a:buFontTx/>
              <a:buChar char="-"/>
            </a:pPr>
            <a:r>
              <a:rPr lang="fr-FR" dirty="0"/>
              <a:t>Se laver les mains avant d’entrer sur le lieu de compétition.</a:t>
            </a:r>
          </a:p>
          <a:p>
            <a:pPr marL="342900" indent="-342900" algn="l">
              <a:buFontTx/>
              <a:buChar char="-"/>
            </a:pPr>
            <a:r>
              <a:rPr lang="fr-FR" dirty="0"/>
              <a:t>Matériel installé et démonté exclusivement par </a:t>
            </a:r>
            <a:r>
              <a:rPr lang="fr-FR" dirty="0" smtClean="0"/>
              <a:t>LR.</a:t>
            </a:r>
            <a:endParaRPr lang="fr-FR" dirty="0"/>
          </a:p>
          <a:p>
            <a:pPr marL="342900" indent="-342900" algn="l">
              <a:buFontTx/>
              <a:buChar char="-"/>
            </a:pPr>
            <a:r>
              <a:rPr lang="fr-FR" dirty="0" smtClean="0"/>
              <a:t>Les élèves devront tous arriver déjà en tenue complète.</a:t>
            </a:r>
            <a:endParaRPr lang="fr-FR" dirty="0"/>
          </a:p>
          <a:p>
            <a:pPr marL="342900" indent="-342900" algn="l">
              <a:buFontTx/>
              <a:buChar char="-"/>
            </a:pPr>
            <a:r>
              <a:rPr lang="fr-FR" dirty="0"/>
              <a:t>Chaque joueur doit avoir son propre matériel : raquette, </a:t>
            </a:r>
            <a:r>
              <a:rPr lang="fr-FR" dirty="0" smtClean="0"/>
              <a:t>volant </a:t>
            </a:r>
            <a:r>
              <a:rPr lang="fr-FR" dirty="0"/>
              <a:t>d’échauffement, bouteille d’eau, serviette.</a:t>
            </a:r>
          </a:p>
          <a:p>
            <a:pPr marL="342900" indent="-342900" algn="l">
              <a:buFontTx/>
              <a:buChar char="-"/>
            </a:pPr>
            <a:r>
              <a:rPr lang="fr-FR" dirty="0"/>
              <a:t>Chaque établissement stockera les affaires des élèves dans un endroit distinct des autres.</a:t>
            </a:r>
          </a:p>
          <a:p>
            <a:pPr marL="342900" indent="-342900" algn="l">
              <a:buFontTx/>
              <a:buChar char="-"/>
            </a:pPr>
            <a:r>
              <a:rPr lang="fr-FR" dirty="0"/>
              <a:t>Pas de poignée de main entre les joueurs, privilégier un signe de la raquette.</a:t>
            </a:r>
          </a:p>
          <a:p>
            <a:pPr marL="342900" indent="-342900" algn="l">
              <a:buFontTx/>
              <a:buChar char="-"/>
            </a:pPr>
            <a:r>
              <a:rPr lang="fr-FR" dirty="0"/>
              <a:t>Port du masque obligatoire en dehors des phases de jeu pour tout le monde.</a:t>
            </a:r>
          </a:p>
          <a:p>
            <a:endParaRPr lang="fr-FR" dirty="0"/>
          </a:p>
        </p:txBody>
      </p:sp>
    </p:spTree>
    <p:extLst>
      <p:ext uri="{BB962C8B-B14F-4D97-AF65-F5344CB8AC3E}">
        <p14:creationId xmlns:p14="http://schemas.microsoft.com/office/powerpoint/2010/main" val="3944376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648129"/>
          </a:xfrm>
        </p:spPr>
        <p:txBody>
          <a:bodyPr>
            <a:normAutofit fontScale="90000"/>
          </a:bodyPr>
          <a:lstStyle/>
          <a:p>
            <a:pPr algn="ctr"/>
            <a:r>
              <a:rPr lang="fr-FR" dirty="0">
                <a:solidFill>
                  <a:srgbClr val="FF0000"/>
                </a:solidFill>
              </a:rPr>
              <a:t>DROITS D’ENGAGEMENT et FORFAITS</a:t>
            </a:r>
            <a:endParaRPr lang="fr-FR" dirty="0"/>
          </a:p>
        </p:txBody>
      </p:sp>
      <p:sp>
        <p:nvSpPr>
          <p:cNvPr id="3" name="Espace réservé du contenu 2"/>
          <p:cNvSpPr>
            <a:spLocks noGrp="1"/>
          </p:cNvSpPr>
          <p:nvPr>
            <p:ph idx="1"/>
          </p:nvPr>
        </p:nvSpPr>
        <p:spPr>
          <a:xfrm>
            <a:off x="838200" y="886511"/>
            <a:ext cx="10515600" cy="4649316"/>
          </a:xfrm>
        </p:spPr>
        <p:txBody>
          <a:bodyPr>
            <a:normAutofit/>
          </a:bodyPr>
          <a:lstStyle/>
          <a:p>
            <a:pPr marL="0" indent="0">
              <a:buNone/>
            </a:pPr>
            <a:endParaRPr lang="fr-FR" b="1" u="sng" dirty="0" smtClean="0">
              <a:latin typeface="Arial" panose="020B0604020202020204" pitchFamily="34" charset="0"/>
              <a:cs typeface="Arial" panose="020B0604020202020204" pitchFamily="34" charset="0"/>
            </a:endParaRPr>
          </a:p>
          <a:p>
            <a:pPr marL="0" indent="0">
              <a:buNone/>
            </a:pPr>
            <a:r>
              <a:rPr lang="fr-FR" b="1" u="sng" dirty="0" smtClean="0">
                <a:latin typeface="Arial" panose="020B0604020202020204" pitchFamily="34" charset="0"/>
                <a:cs typeface="Arial" panose="020B0604020202020204" pitchFamily="34" charset="0"/>
              </a:rPr>
              <a:t>Droits d’engagements pour les sports individuels :</a:t>
            </a:r>
          </a:p>
          <a:p>
            <a:pPr marL="0" indent="0">
              <a:buNone/>
            </a:pPr>
            <a:endParaRPr lang="fr-FR" sz="2000" b="1" dirty="0" smtClean="0">
              <a:latin typeface="Arial" panose="020B0604020202020204" pitchFamily="34" charset="0"/>
              <a:cs typeface="Arial" panose="020B0604020202020204" pitchFamily="34" charset="0"/>
            </a:endParaRPr>
          </a:p>
          <a:p>
            <a:pPr marL="0" indent="0">
              <a:buNone/>
            </a:pPr>
            <a:r>
              <a:rPr lang="fr-FR" sz="2000" dirty="0" smtClean="0">
                <a:latin typeface="Arial" panose="020B0604020202020204" pitchFamily="34" charset="0"/>
                <a:cs typeface="Arial" panose="020B0604020202020204" pitchFamily="34" charset="0"/>
              </a:rPr>
              <a:t>Les droits d’engagement sont de </a:t>
            </a:r>
            <a:r>
              <a:rPr lang="fr-FR" sz="2000" b="1" dirty="0" smtClean="0">
                <a:solidFill>
                  <a:srgbClr val="FF0000"/>
                </a:solidFill>
                <a:latin typeface="Arial" panose="020B0604020202020204" pitchFamily="34" charset="0"/>
                <a:cs typeface="Arial" panose="020B0604020202020204" pitchFamily="34" charset="0"/>
              </a:rPr>
              <a:t>2 euros par élève par compétition. Pour l’engagement d’une équipe de Badminton le tarif est de 10 euros.</a:t>
            </a:r>
          </a:p>
          <a:p>
            <a:pPr marL="0" indent="0">
              <a:buNone/>
            </a:pPr>
            <a:endParaRPr lang="fr-FR" dirty="0">
              <a:latin typeface="Arial" panose="020B0604020202020204" pitchFamily="34" charset="0"/>
              <a:cs typeface="Arial" panose="020B0604020202020204" pitchFamily="34" charset="0"/>
            </a:endParaRPr>
          </a:p>
          <a:p>
            <a:pPr marL="0" indent="0">
              <a:buNone/>
            </a:pPr>
            <a:r>
              <a:rPr lang="fr-FR" b="1" u="sng" dirty="0" smtClean="0">
                <a:latin typeface="Arial" panose="020B0604020202020204" pitchFamily="34" charset="0"/>
                <a:cs typeface="Arial" panose="020B0604020202020204" pitchFamily="34" charset="0"/>
              </a:rPr>
              <a:t>Les forfaits :</a:t>
            </a:r>
          </a:p>
          <a:p>
            <a:pPr marL="0" indent="0">
              <a:buNone/>
            </a:pPr>
            <a:endParaRPr lang="fr-FR" sz="2000" dirty="0" smtClean="0">
              <a:latin typeface="Arial" panose="020B0604020202020204" pitchFamily="34" charset="0"/>
              <a:cs typeface="Arial" panose="020B0604020202020204" pitchFamily="34" charset="0"/>
            </a:endParaRPr>
          </a:p>
          <a:p>
            <a:pPr marL="0" indent="0">
              <a:buNone/>
            </a:pPr>
            <a:r>
              <a:rPr lang="fr-FR" sz="2000" dirty="0" smtClean="0">
                <a:solidFill>
                  <a:srgbClr val="FF0000"/>
                </a:solidFill>
                <a:latin typeface="Arial" panose="020B0604020202020204" pitchFamily="34" charset="0"/>
                <a:cs typeface="Arial" panose="020B0604020202020204" pitchFamily="34" charset="0"/>
              </a:rPr>
              <a:t>6 euros par élève </a:t>
            </a:r>
            <a:r>
              <a:rPr lang="fr-FR" sz="2000" dirty="0" smtClean="0">
                <a:latin typeface="Arial" panose="020B0604020202020204" pitchFamily="34" charset="0"/>
                <a:cs typeface="Arial" panose="020B0604020202020204" pitchFamily="34" charset="0"/>
              </a:rPr>
              <a:t>absent le jour de la compétition sans justificatif officiel et sans avoir prévenu l’UGSEL le matin même de la compétition avant 10h. </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6120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629728"/>
          </a:xfrm>
        </p:spPr>
        <p:txBody>
          <a:bodyPr>
            <a:normAutofit fontScale="90000"/>
          </a:bodyPr>
          <a:lstStyle/>
          <a:p>
            <a:pPr algn="ctr"/>
            <a:r>
              <a:rPr lang="fr-FR" dirty="0" smtClean="0"/>
              <a:t>Gestion UGSELNET </a:t>
            </a:r>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07056"/>
            <a:ext cx="12192000" cy="4925842"/>
          </a:xfrm>
          <a:prstGeom prst="rect">
            <a:avLst/>
          </a:prstGeom>
        </p:spPr>
      </p:pic>
      <p:sp>
        <p:nvSpPr>
          <p:cNvPr id="4" name="ZoneTexte 3"/>
          <p:cNvSpPr txBox="1"/>
          <p:nvPr/>
        </p:nvSpPr>
        <p:spPr>
          <a:xfrm>
            <a:off x="0" y="629728"/>
            <a:ext cx="12192000" cy="1477328"/>
          </a:xfrm>
          <a:prstGeom prst="rect">
            <a:avLst/>
          </a:prstGeom>
          <a:noFill/>
        </p:spPr>
        <p:txBody>
          <a:bodyPr wrap="square" rtlCol="0">
            <a:spAutoFit/>
          </a:bodyPr>
          <a:lstStyle/>
          <a:p>
            <a:pPr marL="285750" indent="-285750">
              <a:buFontTx/>
              <a:buChar char="-"/>
            </a:pPr>
            <a:r>
              <a:rPr lang="fr-FR" dirty="0" smtClean="0"/>
              <a:t>Fin septembre, demander à votre secrétaire d’établissement de faire remonter le listing d’établissement vers GABRIEL.</a:t>
            </a:r>
          </a:p>
          <a:p>
            <a:pPr marL="285750" indent="-285750">
              <a:buFontTx/>
              <a:buChar char="-"/>
            </a:pPr>
            <a:r>
              <a:rPr lang="fr-FR" dirty="0" smtClean="0"/>
              <a:t>Dans cette remontée, il y aura forcément des messages d’erreurs concernant les 6</a:t>
            </a:r>
            <a:r>
              <a:rPr lang="fr-FR" baseline="30000" dirty="0" smtClean="0"/>
              <a:t>ème</a:t>
            </a:r>
            <a:r>
              <a:rPr lang="fr-FR" dirty="0" smtClean="0"/>
              <a:t> et 2</a:t>
            </a:r>
            <a:r>
              <a:rPr lang="fr-FR" baseline="30000" dirty="0" smtClean="0"/>
              <a:t>nde</a:t>
            </a:r>
            <a:r>
              <a:rPr lang="fr-FR" dirty="0"/>
              <a:t> </a:t>
            </a:r>
            <a:r>
              <a:rPr lang="fr-FR" dirty="0" smtClean="0"/>
              <a:t>, cela se règlera lors d’une seconde remontée à faire début octobre. </a:t>
            </a:r>
          </a:p>
          <a:p>
            <a:pPr marL="285750" indent="-285750">
              <a:buFontTx/>
              <a:buChar char="-"/>
            </a:pPr>
            <a:r>
              <a:rPr lang="fr-FR" dirty="0" smtClean="0"/>
              <a:t>Quelques jours après la 1</a:t>
            </a:r>
            <a:r>
              <a:rPr lang="fr-FR" baseline="30000" dirty="0" smtClean="0"/>
              <a:t>ère</a:t>
            </a:r>
            <a:r>
              <a:rPr lang="fr-FR" dirty="0" smtClean="0"/>
              <a:t> remontée, il faut se rendre sur le site ugselnet.org afin de licencier vos élèves qui adhèrent concrètement à l’AS</a:t>
            </a:r>
            <a:r>
              <a:rPr lang="fr-FR" dirty="0"/>
              <a:t> </a:t>
            </a:r>
            <a:r>
              <a:rPr lang="fr-FR" b="1" dirty="0" smtClean="0">
                <a:solidFill>
                  <a:srgbClr val="FF0000"/>
                </a:solidFill>
              </a:rPr>
              <a:t>puis faire valider les demandes de licences par votre chef d’établissement.</a:t>
            </a:r>
            <a:endParaRPr lang="fr-FR" b="1" dirty="0">
              <a:solidFill>
                <a:srgbClr val="FF0000"/>
              </a:solidFill>
            </a:endParaRPr>
          </a:p>
        </p:txBody>
      </p:sp>
    </p:spTree>
    <p:extLst>
      <p:ext uri="{BB962C8B-B14F-4D97-AF65-F5344CB8AC3E}">
        <p14:creationId xmlns:p14="http://schemas.microsoft.com/office/powerpoint/2010/main" val="21039588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7"/>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7"/>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7"/>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TotalTime>
  <Words>923</Words>
  <Application>Microsoft Office PowerPoint</Application>
  <PresentationFormat>Grand écran</PresentationFormat>
  <Paragraphs>109</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Book Antiqua</vt:lpstr>
      <vt:lpstr>Calibri</vt:lpstr>
      <vt:lpstr>Calibri Light</vt:lpstr>
      <vt:lpstr>Times New Roman</vt:lpstr>
      <vt:lpstr>Thème Office</vt:lpstr>
      <vt:lpstr>Réunion de rentrée 2021  BADMINTON</vt:lpstr>
      <vt:lpstr>COMMUNICATION AVEC L’UGSEL</vt:lpstr>
      <vt:lpstr>Les Règlements Généraux UGSEL Nationale</vt:lpstr>
      <vt:lpstr>Le Règlement Général sur la Protection des Données (RGPD)</vt:lpstr>
      <vt:lpstr>REGLEMENT NATIONAL DE BADMINTON</vt:lpstr>
      <vt:lpstr>Déroulement de l’année</vt:lpstr>
      <vt:lpstr>PROTOCOLE SANITAIRE COVID-19</vt:lpstr>
      <vt:lpstr>DROITS D’ENGAGEMENT et FORFAITS</vt:lpstr>
      <vt:lpstr>Gestion UGSELNET </vt:lpstr>
      <vt:lpstr>Présentation PowerPoint</vt:lpstr>
      <vt:lpstr>Présentation PowerPoint</vt:lpstr>
      <vt:lpstr>Présentation PowerPoint</vt:lpstr>
      <vt:lpstr>Présentation PowerPoint</vt:lpstr>
      <vt:lpstr>Présentation PowerPoint</vt:lpstr>
      <vt:lpstr>Championnat Tri-Raquette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 rentrée 2018 Sports de Raquette</dc:title>
  <dc:creator>UGSEL 2</dc:creator>
  <cp:lastModifiedBy>UGSEL</cp:lastModifiedBy>
  <cp:revision>95</cp:revision>
  <dcterms:created xsi:type="dcterms:W3CDTF">2018-09-05T09:54:32Z</dcterms:created>
  <dcterms:modified xsi:type="dcterms:W3CDTF">2021-09-29T12:06:22Z</dcterms:modified>
</cp:coreProperties>
</file>